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57" r:id="rId4"/>
    <p:sldId id="258" r:id="rId5"/>
    <p:sldId id="259" r:id="rId6"/>
    <p:sldId id="261" r:id="rId7"/>
    <p:sldId id="265" r:id="rId8"/>
    <p:sldId id="268" r:id="rId9"/>
    <p:sldId id="269" r:id="rId10"/>
    <p:sldId id="270" r:id="rId11"/>
    <p:sldId id="271" r:id="rId12"/>
    <p:sldId id="273" r:id="rId13"/>
    <p:sldId id="275" r:id="rId14"/>
    <p:sldId id="277" r:id="rId15"/>
    <p:sldId id="274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2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altLang="en-US" sz="2000" b="1"/>
              <a:t>Динаміка чисельності населення станом </a:t>
            </a:r>
          </a:p>
          <a:p>
            <a:pPr defTabSz="914400"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altLang="en-US" sz="2000" b="1"/>
              <a:t>(на 01 січня), осіб</a:t>
            </a:r>
          </a:p>
        </c:rich>
      </c:tx>
      <c:layout>
        <c:manualLayout>
          <c:xMode val="edge"/>
          <c:yMode val="edge"/>
          <c:x val="0.1308"/>
          <c:y val="4.1449934980494187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3260000000000014E-2"/>
          <c:y val="0.22919375812743817"/>
          <c:w val="0.93324000000000029"/>
          <c:h val="0.7230819245773733"/>
        </c:manualLayout>
      </c:layout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20471</c:v>
                </c:pt>
                <c:pt idx="1">
                  <c:v>20650</c:v>
                </c:pt>
                <c:pt idx="2">
                  <c:v>20700</c:v>
                </c:pt>
                <c:pt idx="3">
                  <c:v>20700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overlap val="100"/>
        <c:axId val="168238464"/>
        <c:axId val="168260736"/>
      </c:barChart>
      <c:catAx>
        <c:axId val="1682384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260736"/>
        <c:crosses val="autoZero"/>
        <c:auto val="1"/>
        <c:lblAlgn val="ctr"/>
        <c:lblOffset val="100"/>
      </c:catAx>
      <c:valAx>
        <c:axId val="1682607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23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lang="en-US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altLang="en-US" sz="1800" b="1"/>
              <a:t>Динаміка доходів бюджету Білківської територіальної </a:t>
            </a:r>
          </a:p>
          <a:p>
            <a:pPr defTabSz="914400"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altLang="en-US" sz="1800" b="1"/>
              <a:t>громади, млн.грн.</a:t>
            </a:r>
          </a:p>
        </c:rich>
      </c:tx>
      <c:layout>
        <c:manualLayout>
          <c:xMode val="edge"/>
          <c:yMode val="edge"/>
          <c:x val="0.22589927635442708"/>
          <c:y val="3.5654860946042299E-3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4075282881461913E-2"/>
          <c:y val="0.111621203642963"/>
          <c:w val="0.94234000000000029"/>
          <c:h val="0.7728533333333336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Офіційні трансферти</c:v>
                </c:pt>
                <c:pt idx="1">
                  <c:v>Податкові надходження</c:v>
                </c:pt>
                <c:pt idx="2">
                  <c:v>Неподаткові надходження</c:v>
                </c:pt>
                <c:pt idx="3">
                  <c:v>Доходи від операції з капіталом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131.6</c:v>
                </c:pt>
                <c:pt idx="1">
                  <c:v>30.9</c:v>
                </c:pt>
                <c:pt idx="2">
                  <c:v>3.1</c:v>
                </c:pt>
                <c:pt idx="3">
                  <c:v>0.30000000000000016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Офіційні трансферти</c:v>
                </c:pt>
                <c:pt idx="1">
                  <c:v>Податкові надходження</c:v>
                </c:pt>
                <c:pt idx="2">
                  <c:v>Неподаткові надходження</c:v>
                </c:pt>
                <c:pt idx="3">
                  <c:v>Доходи від операції з капіталом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116.7</c:v>
                </c:pt>
                <c:pt idx="1">
                  <c:v>35.5</c:v>
                </c:pt>
                <c:pt idx="2">
                  <c:v>6.1</c:v>
                </c:pt>
                <c:pt idx="3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Офіційні трансферти</c:v>
                </c:pt>
                <c:pt idx="1">
                  <c:v>Податкові надходження</c:v>
                </c:pt>
                <c:pt idx="2">
                  <c:v>Неподаткові надходження</c:v>
                </c:pt>
                <c:pt idx="3">
                  <c:v>Доходи від операції з капіталом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132</c:v>
                </c:pt>
                <c:pt idx="1">
                  <c:v>41.2</c:v>
                </c:pt>
                <c:pt idx="2">
                  <c:v>7.5</c:v>
                </c:pt>
                <c:pt idx="3">
                  <c:v>0.5</c:v>
                </c:pt>
              </c:numCache>
            </c:numRef>
          </c:val>
        </c:ser>
        <c:dLbls>
          <c:showVal val="1"/>
        </c:dLbls>
        <c:gapWidth val="219"/>
        <c:overlap val="-27"/>
        <c:axId val="160198016"/>
        <c:axId val="160208000"/>
      </c:barChart>
      <c:catAx>
        <c:axId val="160198016"/>
        <c:scaling>
          <c:orientation val="minMax"/>
        </c:scaling>
        <c:axPos val="b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208000"/>
        <c:crosses val="autoZero"/>
        <c:auto val="1"/>
        <c:lblAlgn val="ctr"/>
        <c:lblOffset val="100"/>
      </c:catAx>
      <c:valAx>
        <c:axId val="1602080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198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rgbClr val="FFFF00"/>
    </a:solidFill>
    <a:ln>
      <a:noFill/>
    </a:ln>
    <a:effectLst/>
  </c:spPr>
  <c:txPr>
    <a:bodyPr/>
    <a:lstStyle/>
    <a:p>
      <a:pPr>
        <a:defRPr lang="en-US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4868437510165004E-2"/>
                  <c:y val="7.7043562710795528E-4"/>
                </c:manualLayout>
              </c:layout>
              <c:dLblPos val="bestFi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7834113438325203E-3"/>
                  <c:y val="3.1175910817690233E-3"/>
                </c:manualLayout>
              </c:layout>
              <c:dLblPos val="bestFi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5.2905596583434293E-2"/>
                  <c:y val="7.7885334787901744E-3"/>
                </c:manualLayout>
              </c:layout>
              <c:dLblPos val="bestFi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ПДФО</c:v>
                </c:pt>
                <c:pt idx="1">
                  <c:v>Єдиний податок</c:v>
                </c:pt>
                <c:pt idx="2">
                  <c:v>Земельний податок</c:v>
                </c:pt>
                <c:pt idx="3">
                  <c:v>Акцизні податки</c:v>
                </c:pt>
                <c:pt idx="4">
                  <c:v>Податок на нерухоме майно</c:v>
                </c:pt>
                <c:pt idx="5">
                  <c:v>Орендна плата </c:v>
                </c:pt>
                <c:pt idx="6">
                  <c:v>Рентні платежі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21.6</c:v>
                </c:pt>
                <c:pt idx="1">
                  <c:v>11</c:v>
                </c:pt>
                <c:pt idx="2">
                  <c:v>0.70000000000000029</c:v>
                </c:pt>
                <c:pt idx="3">
                  <c:v>1.1400000000000001</c:v>
                </c:pt>
                <c:pt idx="4">
                  <c:v>0.5</c:v>
                </c:pt>
                <c:pt idx="5">
                  <c:v>0.30000000000000016</c:v>
                </c:pt>
                <c:pt idx="6">
                  <c:v>0.2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5022533800701105E-2"/>
          <c:y val="0.11276075925577908"/>
          <c:w val="0.24799699549324017"/>
          <c:h val="0.64593121593685432"/>
        </c:manualLayout>
      </c:layout>
      <c:overlay val="1"/>
      <c:spPr>
        <a:noFill/>
        <a:ln>
          <a:noFill/>
        </a:ln>
        <a:effectLst/>
      </c:spPr>
      <c:txPr>
        <a:bodyPr rot="6000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>
      <a:gsLst>
        <a:gs pos="0">
          <a:srgbClr val="FBFB11"/>
        </a:gs>
        <a:gs pos="100000">
          <a:srgbClr val="838309"/>
        </a:gs>
      </a:gsLst>
      <a:lin scaled="0"/>
    </a:gradFill>
    <a:ln>
      <a:noFill/>
    </a:ln>
    <a:effectLst/>
  </c:spPr>
  <c:txPr>
    <a:bodyPr/>
    <a:lstStyle/>
    <a:p>
      <a:pPr>
        <a:defRPr lang="en-US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4868437510165004E-2"/>
                  <c:y val="7.7043562710795528E-4"/>
                </c:manualLayout>
              </c:layout>
              <c:dLblPos val="bestFi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7834113438325203E-3"/>
                  <c:y val="3.1175910817690233E-3"/>
                </c:manualLayout>
              </c:layout>
              <c:dLblPos val="bestFi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5.2905596583434293E-2"/>
                  <c:y val="7.7885334787901744E-3"/>
                </c:manualLayout>
              </c:layout>
              <c:dLblPos val="bestFi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ПДФО</c:v>
                </c:pt>
                <c:pt idx="1">
                  <c:v>Єдиний податок</c:v>
                </c:pt>
                <c:pt idx="2">
                  <c:v>Земельний податок</c:v>
                </c:pt>
                <c:pt idx="3">
                  <c:v>Акцизні податки</c:v>
                </c:pt>
                <c:pt idx="4">
                  <c:v>Податок на нерухоме майно</c:v>
                </c:pt>
                <c:pt idx="5">
                  <c:v>Орендна плата </c:v>
                </c:pt>
                <c:pt idx="6">
                  <c:v>Рентні платежі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24.3</c:v>
                </c:pt>
                <c:pt idx="1">
                  <c:v>12.4</c:v>
                </c:pt>
                <c:pt idx="2">
                  <c:v>1.8</c:v>
                </c:pt>
                <c:pt idx="3">
                  <c:v>1.4</c:v>
                </c:pt>
                <c:pt idx="4">
                  <c:v>0.9</c:v>
                </c:pt>
                <c:pt idx="5">
                  <c:v>0.30000000000000016</c:v>
                </c:pt>
                <c:pt idx="6">
                  <c:v>0.1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5022533800701105E-2"/>
          <c:y val="0.11276075925577908"/>
          <c:w val="0.24799699549324017"/>
          <c:h val="0.64593121593685432"/>
        </c:manualLayout>
      </c:layout>
      <c:overlay val="1"/>
      <c:spPr>
        <a:noFill/>
        <a:ln>
          <a:noFill/>
        </a:ln>
        <a:effectLst/>
      </c:spPr>
      <c:txPr>
        <a:bodyPr rot="6000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>
      <a:gsLst>
        <a:gs pos="0">
          <a:srgbClr val="FBFB11"/>
        </a:gs>
        <a:gs pos="100000">
          <a:srgbClr val="838309"/>
        </a:gs>
      </a:gsLst>
      <a:lin scaled="0"/>
    </a:gradFill>
    <a:ln>
      <a:noFill/>
    </a:ln>
    <a:effectLst/>
  </c:spPr>
  <c:txPr>
    <a:bodyPr/>
    <a:lstStyle/>
    <a:p>
      <a:pPr>
        <a:defRPr lang="en-US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bilkigr.gov.ua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701415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uk-UA" altLang="en-US" sz="8000" dirty="0"/>
              <a:t>БІЛКІВСЬКА СІЛЬСЬКА ТЕРИТОРІАЛЬНА ГРОМАДА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700780"/>
            <a:ext cx="12192000" cy="3258820"/>
          </a:xfrm>
          <a:solidFill>
            <a:schemeClr val="accent4"/>
          </a:solidFill>
        </p:spPr>
        <p:txBody>
          <a:bodyPr/>
          <a:lstStyle/>
          <a:p>
            <a:endParaRPr lang="en-US"/>
          </a:p>
        </p:txBody>
      </p:sp>
      <p:pic>
        <p:nvPicPr>
          <p:cNvPr id="8" name="Рисунок 10" descr="Зображення, що містить нашивка, емблема, символ, значок&#10;&#10;Автоматично згенерований опис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8470" y="158115"/>
            <a:ext cx="1511300" cy="1536700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4" name="Picture 3" descr="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30540" y="3698875"/>
            <a:ext cx="4090670" cy="3329305"/>
          </a:xfrm>
          <a:prstGeom prst="rect">
            <a:avLst/>
          </a:prstGeom>
        </p:spPr>
      </p:pic>
      <p:pic>
        <p:nvPicPr>
          <p:cNvPr id="5" name="Picture 4" descr="БІЛКИ СТАРІ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9715" y="3700780"/>
            <a:ext cx="4060825" cy="3327400"/>
          </a:xfrm>
          <a:prstGeom prst="rect">
            <a:avLst/>
          </a:prstGeom>
        </p:spPr>
      </p:pic>
      <p:pic>
        <p:nvPicPr>
          <p:cNvPr id="9" name="Picture 8" descr="Церква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635" y="3698875"/>
            <a:ext cx="4070350" cy="3327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885" y="84455"/>
            <a:ext cx="10654030" cy="621030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altLang="en-US" sz="2665"/>
              <a:t>Галузева структура зареєстрованих у Білківській ТГ</a:t>
            </a:r>
            <a:br>
              <a:rPr lang="uk-UA" altLang="en-US" sz="2665"/>
            </a:br>
            <a:r>
              <a:rPr lang="uk-UA" altLang="en-US" sz="2665"/>
              <a:t> юридичних осіб та фізичних осіб-підприємців 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547360" y="4060190"/>
            <a:ext cx="5965190" cy="2797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8520" y="1054100"/>
            <a:ext cx="5772785" cy="271526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3" name="Text Box 2"/>
          <p:cNvSpPr txBox="1"/>
          <p:nvPr/>
        </p:nvSpPr>
        <p:spPr>
          <a:xfrm>
            <a:off x="6849110" y="1109345"/>
            <a:ext cx="4359910" cy="28460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endParaRPr lang="en-US">
              <a:sym typeface="+mn-ea"/>
            </a:endParaRPr>
          </a:p>
        </p:txBody>
      </p:sp>
      <p:pic>
        <p:nvPicPr>
          <p:cNvPr id="4" name="Picture 3" descr="IMG_145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31305" y="1054100"/>
            <a:ext cx="2317750" cy="2812415"/>
          </a:xfrm>
          <a:prstGeom prst="rect">
            <a:avLst/>
          </a:prstGeom>
        </p:spPr>
      </p:pic>
      <p:pic>
        <p:nvPicPr>
          <p:cNvPr id="6" name="Picture 5" descr="IMG_145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596265" y="4332605"/>
            <a:ext cx="2807335" cy="2282825"/>
          </a:xfrm>
          <a:prstGeom prst="rect">
            <a:avLst/>
          </a:prstGeom>
        </p:spPr>
      </p:pic>
      <p:pic>
        <p:nvPicPr>
          <p:cNvPr id="7" name="Picture 6" descr="IMG_144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8910955" y="1265555"/>
            <a:ext cx="2812415" cy="2391410"/>
          </a:xfrm>
          <a:prstGeom prst="rect">
            <a:avLst/>
          </a:prstGeom>
        </p:spPr>
      </p:pic>
      <p:pic>
        <p:nvPicPr>
          <p:cNvPr id="10" name="Picture 9" descr="IMG_144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0800000">
            <a:off x="3289935" y="4060190"/>
            <a:ext cx="2318385" cy="27984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30230" cy="1325880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uk-UA" altLang="en-US"/>
              <a:t>СІЛЬСЬКЕ ГОСПОДАРСТВО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370"/>
            <a:ext cx="10730230" cy="4875530"/>
          </a:xfr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/>
          <a:lstStyle/>
          <a:p>
            <a:r>
              <a:rPr lang="uk-UA" altLang="en-US" sz="1800"/>
              <a:t>Рослинництво : вирощування зернових культур та овочів</a:t>
            </a:r>
          </a:p>
          <a:p>
            <a:r>
              <a:rPr lang="uk-UA" altLang="en-US" sz="1800"/>
              <a:t>Садівництво : вирощування плодових, ягідних і горіхоплідних культур</a:t>
            </a:r>
          </a:p>
          <a:p>
            <a:r>
              <a:rPr lang="uk-UA" altLang="en-US" sz="1800"/>
              <a:t>Виноградарство та виноробство </a:t>
            </a:r>
          </a:p>
          <a:p>
            <a:r>
              <a:rPr lang="uk-UA" altLang="en-US" sz="1800"/>
              <a:t>Тваринництво : розведення великої рогатої худоби, кіз, коней</a:t>
            </a:r>
          </a:p>
          <a:p>
            <a:r>
              <a:rPr lang="uk-UA" altLang="en-US" sz="1800"/>
              <a:t>Вівчарство : розведення овець</a:t>
            </a:r>
          </a:p>
          <a:p>
            <a:r>
              <a:rPr lang="uk-UA" altLang="en-US" sz="1800"/>
              <a:t>Бджолярство : розведення бджіл </a:t>
            </a:r>
          </a:p>
          <a:p>
            <a:endParaRPr lang="uk-UA" altLang="en-US" sz="1800"/>
          </a:p>
          <a:p>
            <a:endParaRPr lang="uk-UA" altLang="en-US" sz="1800"/>
          </a:p>
          <a:p>
            <a:endParaRPr lang="uk-UA" altLang="en-US" sz="1800"/>
          </a:p>
          <a:p>
            <a:endParaRPr lang="uk-UA" altLang="en-US" sz="1800"/>
          </a:p>
          <a:p>
            <a:pPr marL="0" indent="0">
              <a:buNone/>
            </a:pPr>
            <a:endParaRPr lang="uk-UA" altLang="en-US" sz="1800"/>
          </a:p>
        </p:txBody>
      </p:sp>
      <p:pic>
        <p:nvPicPr>
          <p:cNvPr id="4" name="Picture 3" descr="мед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9470" y="4021455"/>
            <a:ext cx="3561080" cy="2545080"/>
          </a:xfrm>
          <a:prstGeom prst="rect">
            <a:avLst/>
          </a:prstGeom>
        </p:spPr>
      </p:pic>
      <p:pic>
        <p:nvPicPr>
          <p:cNvPr id="5" name="Picture 4" descr="надька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00550" y="4022090"/>
            <a:ext cx="3431540" cy="2544445"/>
          </a:xfrm>
          <a:prstGeom prst="rect">
            <a:avLst/>
          </a:prstGeom>
        </p:spPr>
      </p:pic>
      <p:pic>
        <p:nvPicPr>
          <p:cNvPr id="6" name="Picture 5" descr="мішик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32090" y="4021455"/>
            <a:ext cx="3737610" cy="2545080"/>
          </a:xfrm>
          <a:prstGeom prst="rect">
            <a:avLst/>
          </a:prstGeom>
        </p:spPr>
      </p:pic>
      <p:pic>
        <p:nvPicPr>
          <p:cNvPr id="7" name="Picture 6" descr="бибка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25435" y="1691005"/>
            <a:ext cx="3643630" cy="23317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24515" cy="1325880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uk-UA" altLang="en-US"/>
              <a:t>ЛІСИ І ТРАНСПОРТ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691640"/>
            <a:ext cx="5257800" cy="1885950"/>
          </a:xfr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/>
          <a:lstStyle/>
          <a:p>
            <a:pPr marL="0" indent="0" algn="ctr">
              <a:buNone/>
            </a:pPr>
            <a:r>
              <a:rPr lang="uk-UA" altLang="en-US" sz="2500" b="1"/>
              <a:t>Державне підприємство “Довжанське лісомисливське господарство”</a:t>
            </a:r>
          </a:p>
          <a:p>
            <a:pPr marL="0" indent="0" algn="ctr">
              <a:buNone/>
            </a:pPr>
            <a:r>
              <a:rPr lang="uk-UA" altLang="en-US" sz="2500" b="1"/>
              <a:t>Площа лісів складає близько70 км2</a:t>
            </a:r>
            <a:endParaRPr lang="uk-UA" altLang="en-US" sz="2500"/>
          </a:p>
          <a:p>
            <a:pPr marL="0" indent="0" algn="ctr">
              <a:buNone/>
            </a:pPr>
            <a:endParaRPr lang="uk-UA" altLang="en-US" sz="2500"/>
          </a:p>
        </p:txBody>
      </p:sp>
      <p:pic>
        <p:nvPicPr>
          <p:cNvPr id="7" name="Content Placeholder 6" descr="хаща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38200" y="3578225"/>
            <a:ext cx="5257800" cy="305625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6215380" y="1691640"/>
            <a:ext cx="5347970" cy="189039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 wrap="square" rtlCol="0"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altLang="en-US" b="1" dirty="0" smtClean="0"/>
              <a:t>На території громади зареєстровано 2 Юридичні особи – </a:t>
            </a:r>
            <a:r>
              <a:rPr lang="uk-UA" altLang="en-US" b="1" dirty="0" smtClean="0"/>
              <a:t>суб'єкти </a:t>
            </a:r>
            <a:r>
              <a:rPr lang="uk-UA" altLang="en-US" b="1" dirty="0" smtClean="0"/>
              <a:t>господарювання та 53 Фізичні особи – підприємці , що надають послуги з перевезення вантажним автотранспортом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altLang="en-US" dirty="0"/>
          </a:p>
          <a:p>
            <a:endParaRPr lang="uk-UA" altLang="en-US" dirty="0"/>
          </a:p>
        </p:txBody>
      </p:sp>
      <p:pic>
        <p:nvPicPr>
          <p:cNvPr id="9" name="Picture 8" descr="фура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380" y="3578225"/>
            <a:ext cx="5347970" cy="30562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81005" cy="132588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uk-UA" altLang="en-US"/>
              <a:t>ІСТОРИКО-КУЛЬТУРНА СПАДЩИНА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91005"/>
            <a:ext cx="10581005" cy="5166995"/>
          </a:xfrm>
          <a:solidFill>
            <a:srgbClr val="FFFF00"/>
          </a:solidFill>
        </p:spPr>
        <p:txBody>
          <a:bodyPr/>
          <a:lstStyle/>
          <a:p>
            <a:pPr marL="0" indent="0" algn="l">
              <a:buNone/>
            </a:pPr>
            <a:r>
              <a:rPr lang="en-US" sz="2650" i="1">
                <a:effectLst/>
                <a:latin typeface="Times New Roman" panose="02020603050405020304" charset="0"/>
                <a:cs typeface="Times New Roman" panose="02020603050405020304" charset="0"/>
              </a:rPr>
              <a:t>Іван Федорович Фірцак </a:t>
            </a:r>
            <a:r>
              <a:rPr lang="uk-UA" altLang="en-US" sz="2650" i="1">
                <a:effectLst/>
                <a:latin typeface="Times New Roman" panose="02020603050405020304" charset="0"/>
                <a:cs typeface="Times New Roman" panose="02020603050405020304" charset="0"/>
              </a:rPr>
              <a:t>народився 28 липня 1899 року в селі Білки, </a:t>
            </a:r>
            <a:r>
              <a:rPr lang="en-US" sz="2650" i="1">
                <a:effectLst/>
                <a:latin typeface="Times New Roman" panose="02020603050405020304" charset="0"/>
                <a:cs typeface="Times New Roman" panose="02020603050405020304" charset="0"/>
              </a:rPr>
              <a:t>український борець, боксер, боєць вільного стилю, силач, артист цирку. 1928 року був визнаний найсильнішою людиною планети. Деякі силові трюки Івана Фірцака-Кротона досі ніхто не може повторити.</a:t>
            </a:r>
            <a:r>
              <a:rPr lang="en-US"/>
              <a:t> 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 descr="КРОТОН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2515" y="3354705"/>
            <a:ext cx="5266690" cy="3503295"/>
          </a:xfrm>
          <a:prstGeom prst="rect">
            <a:avLst/>
          </a:prstGeom>
        </p:spPr>
      </p:pic>
      <p:pic>
        <p:nvPicPr>
          <p:cNvPr id="6" name="Picture 5" descr="ІВАН СИЛА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565" y="3354705"/>
            <a:ext cx="5315585" cy="35032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uk-UA" altLang="en-US"/>
              <a:t>ЦІКАВІ ЛОКАЦІЇ, ЯКІ ВАРТО ВІДВІДАТИ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835" y="1690370"/>
            <a:ext cx="10514965" cy="5167630"/>
          </a:xfrm>
          <a:solidFill>
            <a:srgbClr val="FFFF00"/>
          </a:solidFill>
        </p:spPr>
        <p:txBody>
          <a:bodyPr/>
          <a:lstStyle/>
          <a:p>
            <a:r>
              <a:rPr lang="uk-UA" altLang="en-US" sz="2000"/>
              <a:t>Водяні млини : село Білки, село Луково, село Імстичово</a:t>
            </a:r>
          </a:p>
          <a:p>
            <a:r>
              <a:rPr lang="uk-UA" altLang="en-US" sz="2000"/>
              <a:t>Хрест Тверезості - село Білки</a:t>
            </a:r>
          </a:p>
          <a:p>
            <a:r>
              <a:rPr lang="uk-UA" altLang="en-US" sz="2000"/>
              <a:t>Залишки унікальної вузькоколійки - Білки-Імстичово-Луково</a:t>
            </a:r>
          </a:p>
          <a:p>
            <a:r>
              <a:rPr lang="uk-UA" altLang="en-US" sz="2000"/>
              <a:t>Міні-скульптура в пам</a:t>
            </a:r>
            <a:r>
              <a:rPr lang="en-US" altLang="en-US" sz="2000"/>
              <a:t>’</a:t>
            </a:r>
            <a:r>
              <a:rPr lang="uk-UA" altLang="en-US" sz="2000"/>
              <a:t>ять жертв Голокосту - село Білки</a:t>
            </a:r>
          </a:p>
          <a:p>
            <a:r>
              <a:rPr lang="uk-UA" altLang="en-US" sz="2000"/>
              <a:t>Печера (колишня шахта по видобутку залізної руди) - село Білки</a:t>
            </a:r>
          </a:p>
          <a:p>
            <a:pPr marL="0" indent="0">
              <a:buNone/>
            </a:pPr>
            <a:endParaRPr lang="uk-UA" altLang="en-US" sz="2000"/>
          </a:p>
        </p:txBody>
      </p:sp>
      <p:pic>
        <p:nvPicPr>
          <p:cNvPr id="5" name="Picture 4" descr="МЛИ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7680" y="1690370"/>
            <a:ext cx="3252470" cy="2122170"/>
          </a:xfrm>
          <a:prstGeom prst="rect">
            <a:avLst/>
          </a:prstGeom>
        </p:spPr>
      </p:pic>
      <p:pic>
        <p:nvPicPr>
          <p:cNvPr id="6" name="Picture 5" descr="Хрест Тверезості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5520" y="3812540"/>
            <a:ext cx="2592705" cy="3045460"/>
          </a:xfrm>
          <a:prstGeom prst="rect">
            <a:avLst/>
          </a:prstGeom>
        </p:spPr>
      </p:pic>
      <p:pic>
        <p:nvPicPr>
          <p:cNvPr id="4" name="Picture 3" descr="Вузьколійка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62035" y="3811905"/>
            <a:ext cx="2698115" cy="3046095"/>
          </a:xfrm>
          <a:prstGeom prst="rect">
            <a:avLst/>
          </a:prstGeom>
        </p:spPr>
      </p:pic>
      <p:pic>
        <p:nvPicPr>
          <p:cNvPr id="8" name="Picture 7" descr="Печера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32480" y="3812540"/>
            <a:ext cx="2733040" cy="3045460"/>
          </a:xfrm>
          <a:prstGeom prst="rect">
            <a:avLst/>
          </a:prstGeom>
        </p:spPr>
      </p:pic>
      <p:pic>
        <p:nvPicPr>
          <p:cNvPr id="10" name="Picture 9" descr="IMG_145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835" y="3811905"/>
            <a:ext cx="2494280" cy="30460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pPr algn="ctr"/>
            <a:r>
              <a:rPr lang="uk-UA" altLang="en-US"/>
              <a:t>ВИКЛИКИ ГРОМАДИ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31315"/>
            <a:ext cx="10516235" cy="4545965"/>
          </a:xfr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</p:spPr>
        <p:txBody>
          <a:bodyPr>
            <a:normAutofit/>
          </a:bodyPr>
          <a:lstStyle/>
          <a:p>
            <a:r>
              <a:rPr lang="uk-UA" altLang="en-US" sz="2400" i="1">
                <a:effectLst/>
              </a:rPr>
              <a:t>відсутність можливості переробки та реалізації агропродукції та продукції рослинництва, тваринництва, садівництва та виноградарства</a:t>
            </a:r>
          </a:p>
          <a:p>
            <a:r>
              <a:rPr lang="uk-UA" altLang="en-US" sz="2400" i="1">
                <a:effectLst/>
              </a:rPr>
              <a:t>обмежений бюджетний ресурс, невисокий рівень фінансової спроможності</a:t>
            </a:r>
          </a:p>
          <a:p>
            <a:r>
              <a:rPr lang="uk-UA" altLang="en-US" sz="2400" i="1">
                <a:effectLst/>
              </a:rPr>
              <a:t>відсутність об</a:t>
            </a:r>
            <a:r>
              <a:rPr lang="en-US" altLang="en-US" sz="2400" i="1">
                <a:effectLst/>
              </a:rPr>
              <a:t>’</a:t>
            </a:r>
            <a:r>
              <a:rPr lang="uk-UA" altLang="en-US" sz="2400" i="1">
                <a:effectLst/>
              </a:rPr>
              <a:t>єктів туристичної інфраструктури та різноманітних місць для відпочинку</a:t>
            </a:r>
          </a:p>
          <a:p>
            <a:r>
              <a:rPr lang="uk-UA" altLang="en-US" sz="2400" i="1">
                <a:effectLst/>
              </a:rPr>
              <a:t>незадовільний стан значної частини доріг загального користування місцевого значення та комунальних доріг, недостатньо розвинуте сполучення між населеними пунктами в середині громади</a:t>
            </a:r>
          </a:p>
          <a:p>
            <a:r>
              <a:rPr lang="uk-UA" altLang="en-US" sz="2400" i="1">
                <a:effectLst/>
              </a:rPr>
              <a:t>потреба в будівництві комунальних мереж, в тому числі очисних споруд</a:t>
            </a:r>
          </a:p>
          <a:p>
            <a:r>
              <a:rPr lang="uk-UA" altLang="en-US" sz="2400" i="1">
                <a:effectLst/>
              </a:rPr>
              <a:t>екологічні проблеми : відсутність офіційного сміттєзвалища та системи поводження з твердими побутовими відходами  </a:t>
            </a:r>
          </a:p>
        </p:txBody>
      </p:sp>
      <p:pic>
        <p:nvPicPr>
          <p:cNvPr id="4" name="Picture 3" descr="герб Білки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15245" y="473075"/>
            <a:ext cx="1033145" cy="11582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3345" y="0"/>
            <a:ext cx="11939905" cy="6405245"/>
          </a:xfrm>
        </p:spPr>
        <p:txBody>
          <a:bodyPr/>
          <a:lstStyle/>
          <a:p>
            <a:pPr algn="ctr"/>
            <a:r>
              <a:rPr lang="uk-UA" altLang="en-US"/>
              <a:t>ДЯКУЄМО ЗА УВАГУ!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pPr algn="ctr"/>
            <a:r>
              <a:rPr lang="uk-UA" altLang="en-US"/>
              <a:t>ЗАПРОШУЄМО ДО СПІВПРАЦІ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838200" y="1690370"/>
            <a:ext cx="7657465" cy="8870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uk-UA" altLang="en-US" sz="2400" b="1"/>
              <a:t>ВІТАЄМО В БІЛКІВСЬКІЙ ТЕРИТОРІАЛЬНІЙ ГРОМАДІ </a:t>
            </a:r>
          </a:p>
          <a:p>
            <a:pPr algn="ctr"/>
            <a:r>
              <a:rPr lang="uk-UA" altLang="en-US" sz="2400" b="1"/>
              <a:t>ХУСТСЬКОГО РАЙОНУ ЗАКАРПАТСЬКОЇ ОБЛАСТІ!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8496300" y="3834765"/>
            <a:ext cx="2857500" cy="277431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noAutofit/>
          </a:bodyPr>
          <a:lstStyle/>
          <a:p>
            <a:pPr algn="ctr"/>
            <a:r>
              <a:rPr lang="uk-UA" altLang="en-US" b="1"/>
              <a:t>Білківський сільський голова         Василь ЗЕЙКАН</a:t>
            </a:r>
          </a:p>
          <a:p>
            <a:endParaRPr lang="uk-UA" altLang="en-US" b="1"/>
          </a:p>
          <a:p>
            <a:endParaRPr lang="uk-UA" altLang="en-US" b="1"/>
          </a:p>
        </p:txBody>
      </p:sp>
      <p:sp>
        <p:nvSpPr>
          <p:cNvPr id="8" name="Text Box 7"/>
          <p:cNvSpPr txBox="1"/>
          <p:nvPr/>
        </p:nvSpPr>
        <p:spPr>
          <a:xfrm>
            <a:off x="838200" y="2482215"/>
            <a:ext cx="7657465" cy="101727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noAutofit/>
          </a:bodyPr>
          <a:lstStyle/>
          <a:p>
            <a:pPr algn="ctr"/>
            <a:r>
              <a:rPr lang="uk-UA" altLang="en-US" b="1"/>
              <a:t>Наша громада - сільська самодостатня громада з багатою культурною</a:t>
            </a:r>
          </a:p>
          <a:p>
            <a:pPr algn="ctr"/>
            <a:r>
              <a:rPr lang="uk-UA" altLang="en-US" b="1"/>
              <a:t> та історичною спадщиною, де безпечно проживають</a:t>
            </a:r>
          </a:p>
          <a:p>
            <a:pPr algn="ctr"/>
            <a:r>
              <a:rPr lang="uk-UA" altLang="en-US" b="1"/>
              <a:t> щасливі та здорові люди.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38200" y="3499485"/>
            <a:ext cx="7658735" cy="31089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uk-UA" altLang="en-US" b="1"/>
              <a:t>НАШІ МОЖЛИВОСТІ :</a:t>
            </a:r>
            <a:r>
              <a:rPr lang="uk-UA" altLang="en-US"/>
              <a:t> </a:t>
            </a:r>
          </a:p>
          <a:p>
            <a:r>
              <a:rPr lang="uk-UA" altLang="en-US"/>
              <a:t>-</a:t>
            </a:r>
            <a:r>
              <a:rPr lang="uk-UA" altLang="en-US" b="1"/>
              <a:t> розвиток садівництва, рослинництва та виноградарства, організація переробки даної продукції</a:t>
            </a:r>
            <a:r>
              <a:rPr lang="en-US" altLang="en-US" b="1"/>
              <a:t>;</a:t>
            </a:r>
          </a:p>
          <a:p>
            <a:r>
              <a:rPr lang="en-US" altLang="en-US" b="1"/>
              <a:t>- </a:t>
            </a:r>
            <a:r>
              <a:rPr lang="uk-UA" altLang="en-US" b="1"/>
              <a:t>стале зростання попиту на с</a:t>
            </a:r>
            <a:r>
              <a:rPr lang="en-US" altLang="en-US" b="1"/>
              <a:t>/</a:t>
            </a:r>
            <a:r>
              <a:rPr lang="uk-UA" altLang="en-US" b="1"/>
              <a:t>г продукцію</a:t>
            </a:r>
            <a:r>
              <a:rPr lang="en-US" altLang="en-US" b="1"/>
              <a:t>;</a:t>
            </a:r>
            <a:endParaRPr lang="uk-UA" altLang="en-US" b="1"/>
          </a:p>
          <a:p>
            <a:r>
              <a:rPr lang="uk-UA" altLang="en-US" b="1"/>
              <a:t>- запуск нових промислових виробництв</a:t>
            </a:r>
            <a:r>
              <a:rPr lang="en-US" altLang="en-US" b="1"/>
              <a:t>;</a:t>
            </a:r>
            <a:endParaRPr lang="uk-UA" altLang="en-US" b="1"/>
          </a:p>
          <a:p>
            <a:r>
              <a:rPr lang="uk-UA" altLang="en-US" b="1"/>
              <a:t>- залучення інвестицій та покращення інвестиційної привабливості</a:t>
            </a:r>
            <a:r>
              <a:rPr lang="en-US" altLang="en-US" b="1">
                <a:sym typeface="+mn-ea"/>
              </a:rPr>
              <a:t>;</a:t>
            </a:r>
          </a:p>
          <a:p>
            <a:r>
              <a:rPr lang="uk-UA" altLang="en-US" b="1">
                <a:sym typeface="+mn-ea"/>
              </a:rPr>
              <a:t>- нові спортивні, рекреаційні та туристичні об</a:t>
            </a:r>
            <a:r>
              <a:rPr lang="en-US" altLang="en-US" b="1">
                <a:sym typeface="+mn-ea"/>
              </a:rPr>
              <a:t>’</a:t>
            </a:r>
            <a:r>
              <a:rPr lang="uk-UA" altLang="en-US" b="1">
                <a:sym typeface="+mn-ea"/>
              </a:rPr>
              <a:t>єкти у громаді</a:t>
            </a:r>
            <a:r>
              <a:rPr lang="en-US" altLang="en-US" b="1">
                <a:sym typeface="+mn-ea"/>
              </a:rPr>
              <a:t>;</a:t>
            </a:r>
          </a:p>
          <a:p>
            <a:r>
              <a:rPr lang="uk-UA" altLang="en-US" b="1">
                <a:sym typeface="+mn-ea"/>
              </a:rPr>
              <a:t>- розвиток програм транскордонного співробітництва</a:t>
            </a:r>
            <a:r>
              <a:rPr lang="en-US" altLang="en-US" b="1">
                <a:sym typeface="+mn-ea"/>
              </a:rPr>
              <a:t>;</a:t>
            </a:r>
          </a:p>
          <a:p>
            <a:r>
              <a:rPr lang="uk-UA" altLang="en-US" b="1">
                <a:sym typeface="+mn-ea"/>
              </a:rPr>
              <a:t>- орієнтування на підвищення соціальних стандартів життя</a:t>
            </a:r>
            <a:r>
              <a:rPr lang="en-US" altLang="en-US" b="1">
                <a:sym typeface="+mn-ea"/>
              </a:rPr>
              <a:t>;</a:t>
            </a:r>
          </a:p>
          <a:p>
            <a:r>
              <a:rPr lang="uk-UA" altLang="en-US" b="1">
                <a:sym typeface="+mn-ea"/>
              </a:rPr>
              <a:t>- налагодження співробітництва з іншими територіальними громадами щодо реалізації інфраструктурних, соціальних та культурних проєктів.</a:t>
            </a:r>
            <a:endParaRPr lang="en-US" altLang="en-US" b="1">
              <a:sym typeface="+mn-ea"/>
            </a:endParaRPr>
          </a:p>
          <a:p>
            <a:endParaRPr lang="uk-UA" altLang="en-US" b="1"/>
          </a:p>
        </p:txBody>
      </p:sp>
      <p:pic>
        <p:nvPicPr>
          <p:cNvPr id="10" name="Рисунок 10" descr="Зображення, що містить нашивка, емблема, символ, значок&#10;&#10;Автоматично згенерований опис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24595" y="4571365"/>
            <a:ext cx="2019300" cy="19088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24595" y="4408805"/>
            <a:ext cx="2202180" cy="2071370"/>
          </a:xfrm>
          <a:prstGeom prst="rect">
            <a:avLst/>
          </a:prstGeom>
        </p:spPr>
      </p:pic>
      <p:pic>
        <p:nvPicPr>
          <p:cNvPr id="3" name="Picture 2" descr="Семенович3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96300" y="1691640"/>
            <a:ext cx="2857500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" y="0"/>
            <a:ext cx="12191365" cy="216154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uk-UA" altLang="en-US" sz="2000"/>
              <a:t>	</a:t>
            </a:r>
            <a:r>
              <a:rPr lang="uk-UA" altLang="en-US" sz="2000">
                <a:ln>
                  <a:solidFill>
                    <a:schemeClr val="tx1"/>
                  </a:solidFill>
                </a:ln>
              </a:rPr>
              <a:t>Білківська громада була створена Постановою КМУ №399 від 13.05.2020 року та Постановою ВРУ №807-</a:t>
            </a:r>
            <a:r>
              <a:rPr lang="en-US" altLang="en-US" sz="2000">
                <a:ln>
                  <a:solidFill>
                    <a:schemeClr val="tx1"/>
                  </a:solidFill>
                </a:ln>
              </a:rPr>
              <a:t>IX </a:t>
            </a:r>
            <a:r>
              <a:rPr lang="uk-UA" altLang="en-US" sz="2000">
                <a:ln>
                  <a:solidFill>
                    <a:schemeClr val="tx1"/>
                  </a:solidFill>
                </a:ln>
              </a:rPr>
              <a:t>від 17.07.2020 року. До її складу входять шість населених пунктів: с. Білки, с. Великий Раковець, с.Малий Раковець, с. Нижнє Болотне, с. Імстичово, с. Луково. Адміністративний центр громади - село Білки.</a:t>
            </a:r>
            <a:br>
              <a:rPr lang="uk-UA" altLang="en-US" sz="2000">
                <a:ln>
                  <a:solidFill>
                    <a:schemeClr val="tx1"/>
                  </a:solidFill>
                </a:ln>
              </a:rPr>
            </a:br>
            <a:r>
              <a:rPr lang="en-US" altLang="uk-UA" sz="2000">
                <a:ln>
                  <a:solidFill>
                    <a:schemeClr val="tx1"/>
                  </a:solidFill>
                </a:ln>
              </a:rPr>
              <a:t>	</a:t>
            </a:r>
            <a:r>
              <a:rPr lang="uk-UA" altLang="en-US" sz="2000">
                <a:ln>
                  <a:solidFill>
                    <a:schemeClr val="tx1"/>
                  </a:solidFill>
                </a:ln>
              </a:rPr>
              <a:t>Площа - 149,6 км2</a:t>
            </a:r>
            <a:r>
              <a:rPr lang="en-US" altLang="en-US" sz="2000">
                <a:ln>
                  <a:solidFill>
                    <a:schemeClr val="tx1"/>
                  </a:solidFill>
                </a:ln>
              </a:rPr>
              <a:t>;</a:t>
            </a:r>
            <a:r>
              <a:rPr lang="uk-UA" altLang="en-US" sz="2000">
                <a:ln>
                  <a:solidFill>
                    <a:schemeClr val="tx1"/>
                  </a:solidFill>
                </a:ln>
              </a:rPr>
              <a:t> населення - 20 700 чол.</a:t>
            </a:r>
            <a:r>
              <a:rPr lang="en-US" altLang="uk-UA" sz="2000">
                <a:ln>
                  <a:solidFill>
                    <a:schemeClr val="tx1"/>
                  </a:solidFill>
                </a:ln>
              </a:rPr>
              <a:t>;</a:t>
            </a:r>
            <a:r>
              <a:rPr lang="uk-UA" altLang="en-US" sz="2000">
                <a:ln>
                  <a:solidFill>
                    <a:schemeClr val="tx1"/>
                  </a:solidFill>
                </a:ln>
              </a:rPr>
              <a:t> густота населення - 138 осіб на 1 км2</a:t>
            </a:r>
            <a:r>
              <a:rPr lang="en-US" altLang="uk-UA" sz="2000">
                <a:ln>
                  <a:solidFill>
                    <a:schemeClr val="tx1"/>
                  </a:solidFill>
                </a:ln>
              </a:rPr>
              <a:t>.</a:t>
            </a:r>
            <a:r>
              <a:rPr lang="uk-UA" altLang="en-US" sz="2000">
                <a:ln>
                  <a:solidFill>
                    <a:schemeClr val="tx1"/>
                  </a:solidFill>
                </a:ln>
              </a:rPr>
              <a:t/>
            </a:r>
            <a:br>
              <a:rPr lang="uk-UA" altLang="en-US" sz="2000">
                <a:ln>
                  <a:solidFill>
                    <a:schemeClr val="tx1"/>
                  </a:solidFill>
                </a:ln>
              </a:rPr>
            </a:br>
            <a:r>
              <a:rPr lang="uk-UA" altLang="en-US" sz="2000">
                <a:ln>
                  <a:solidFill>
                    <a:schemeClr val="tx1"/>
                  </a:solidFill>
                </a:ln>
              </a:rPr>
              <a:t>	Наша громада межує з такими громадами : на півночі - Довжанська ТГ, на півдні - Виноградівська ТГ, на заході - Іршавська ТГ, на сході - Хустська ТГ.</a:t>
            </a:r>
            <a:br>
              <a:rPr lang="uk-UA" altLang="en-US" sz="2000">
                <a:ln>
                  <a:solidFill>
                    <a:schemeClr val="tx1"/>
                  </a:solidFill>
                </a:ln>
              </a:rPr>
            </a:br>
            <a:r>
              <a:rPr lang="uk-UA" altLang="en-US" sz="2000">
                <a:ln>
                  <a:solidFill>
                    <a:schemeClr val="tx1"/>
                  </a:solidFill>
                </a:ln>
              </a:rPr>
              <a:t>	Офіційний сайт : </a:t>
            </a:r>
            <a:r>
              <a:rPr lang="uk-UA" altLang="en-US" sz="2000">
                <a:ln>
                  <a:solidFill>
                    <a:schemeClr val="tx1"/>
                  </a:solidFill>
                </a:ln>
                <a:hlinkClick r:id="rId2" action="ppaction://hlinkfile"/>
              </a:rPr>
              <a:t>https://bilkigr.gov.ua/</a:t>
            </a:r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800" y="2161540"/>
            <a:ext cx="7315200" cy="469582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" name="Text Box 3"/>
          <p:cNvSpPr txBox="1"/>
          <p:nvPr/>
        </p:nvSpPr>
        <p:spPr>
          <a:xfrm>
            <a:off x="0" y="2161540"/>
            <a:ext cx="4823460" cy="4695825"/>
          </a:xfrm>
          <a:prstGeom prst="rect">
            <a:avLst/>
          </a:prstGeom>
          <a:solidFill>
            <a:srgbClr val="FFFF00"/>
          </a:solidFill>
          <a:ln>
            <a:solidFill>
              <a:schemeClr val="accent6"/>
            </a:solidFill>
          </a:ln>
        </p:spPr>
        <p:txBody>
          <a:bodyPr wrap="square" rtlCol="0">
            <a:noAutofit/>
          </a:bodyPr>
          <a:lstStyle/>
          <a:p>
            <a:r>
              <a:rPr lang="uk-UA" altLang="en-US" b="1">
                <a:ln>
                  <a:noFill/>
                </a:ln>
              </a:rPr>
              <a:t>ВІДСТАНІ: </a:t>
            </a:r>
            <a:r>
              <a:rPr lang="uk-UA" altLang="en-US" b="1">
                <a:ln>
                  <a:noFill/>
                </a:ln>
                <a:sym typeface="+mn-ea"/>
              </a:rPr>
              <a:t>м. Виноградів - 36 км</a:t>
            </a:r>
            <a:endParaRPr lang="uk-UA" altLang="en-US" b="1">
              <a:ln>
                <a:noFill/>
              </a:ln>
            </a:endParaRPr>
          </a:p>
          <a:p>
            <a:r>
              <a:rPr lang="uk-UA" altLang="en-US" b="1">
                <a:ln>
                  <a:noFill/>
                </a:ln>
              </a:rPr>
              <a:t>                   м. Хуст - 42 км          </a:t>
            </a:r>
          </a:p>
          <a:p>
            <a:pPr indent="457200"/>
            <a:r>
              <a:rPr lang="uk-UA" altLang="en-US" b="1">
                <a:ln>
                  <a:noFill/>
                </a:ln>
              </a:rPr>
              <a:t>          м. Берегово - 47 км</a:t>
            </a:r>
          </a:p>
          <a:p>
            <a:pPr indent="457200"/>
            <a:r>
              <a:rPr lang="uk-UA" altLang="en-US" b="1">
                <a:ln>
                  <a:noFill/>
                </a:ln>
              </a:rPr>
              <a:t>          м. Мукачево - 51 км</a:t>
            </a:r>
          </a:p>
          <a:p>
            <a:pPr indent="457200"/>
            <a:r>
              <a:rPr lang="uk-UA" altLang="en-US" b="1">
                <a:ln>
                  <a:noFill/>
                </a:ln>
              </a:rPr>
              <a:t>          м. Ужгород - 92 км</a:t>
            </a:r>
          </a:p>
          <a:p>
            <a:pPr indent="457200"/>
            <a:r>
              <a:rPr lang="uk-UA" altLang="en-US" b="1">
                <a:ln>
                  <a:noFill/>
                </a:ln>
              </a:rPr>
              <a:t>          м. Рахів - 148 км</a:t>
            </a:r>
          </a:p>
          <a:p>
            <a:pPr indent="457200"/>
            <a:r>
              <a:rPr lang="uk-UA" altLang="en-US" b="1">
                <a:ln>
                  <a:noFill/>
                </a:ln>
              </a:rPr>
              <a:t>          м. Львів - 270 км</a:t>
            </a:r>
          </a:p>
          <a:p>
            <a:pPr indent="457200"/>
            <a:r>
              <a:rPr lang="uk-UA" altLang="en-US" b="1">
                <a:ln>
                  <a:noFill/>
                </a:ln>
              </a:rPr>
              <a:t>          м. Київ - 812 км </a:t>
            </a:r>
          </a:p>
          <a:p>
            <a:pPr indent="457200"/>
            <a:endParaRPr lang="uk-UA" altLang="en-US" b="1">
              <a:ln>
                <a:noFill/>
              </a:ln>
            </a:endParaRPr>
          </a:p>
          <a:p>
            <a:pPr indent="457200"/>
            <a:r>
              <a:rPr lang="uk-UA" altLang="en-US" b="1">
                <a:ln>
                  <a:noFill/>
                </a:ln>
              </a:rPr>
              <a:t>         до кордону з Угорщиною - 44 км</a:t>
            </a:r>
          </a:p>
          <a:p>
            <a:pPr indent="457200"/>
            <a:r>
              <a:rPr lang="uk-UA" altLang="en-US" b="1">
                <a:ln>
                  <a:noFill/>
                </a:ln>
              </a:rPr>
              <a:t>         до кордону з Румунією - 58 км</a:t>
            </a:r>
          </a:p>
          <a:p>
            <a:pPr indent="457200"/>
            <a:r>
              <a:rPr lang="uk-UA" altLang="en-US" b="1">
                <a:ln>
                  <a:noFill/>
                </a:ln>
              </a:rPr>
              <a:t>         до кордону з Словаччиною - 92 км</a:t>
            </a:r>
          </a:p>
          <a:p>
            <a:pPr indent="457200"/>
            <a:r>
              <a:rPr lang="uk-UA" altLang="en-US" b="1">
                <a:ln>
                  <a:noFill/>
                </a:ln>
              </a:rPr>
              <a:t>         до кордону з Польщею - 246 км</a:t>
            </a:r>
          </a:p>
          <a:p>
            <a:pPr indent="457200"/>
            <a:r>
              <a:rPr lang="uk-UA" altLang="en-US"/>
              <a:t>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9175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uk-UA" altLang="en-US">
                <a:ln>
                  <a:solidFill>
                    <a:sysClr val="windowText" lastClr="000000"/>
                  </a:solidFill>
                </a:ln>
              </a:rPr>
              <a:t>ПРИРОДНІ РЕСУРСИ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384300"/>
            <a:ext cx="10515600" cy="4792980"/>
          </a:xfr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uk-UA" altLang="en-US" sz="1600">
                <a:ln>
                  <a:solidFill>
                    <a:sysClr val="windowText" lastClr="000000"/>
                  </a:solidFill>
                </a:ln>
                <a:sym typeface="+mn-ea"/>
              </a:rPr>
              <a:t>                                                                                                                    Структура земельних ресурсів Білківської ТГ:</a:t>
            </a:r>
            <a:endParaRPr lang="uk-UA" altLang="en-US" sz="1600">
              <a:ln>
                <a:solidFill>
                  <a:sysClr val="windowText" lastClr="000000"/>
                </a:solidFill>
              </a:ln>
            </a:endParaRPr>
          </a:p>
          <a:p>
            <a:pPr>
              <a:lnSpc>
                <a:spcPct val="80000"/>
              </a:lnSpc>
            </a:pPr>
            <a:r>
              <a:rPr lang="uk-UA" altLang="uk-UA" sz="1600" b="1">
                <a:ln>
                  <a:noFill/>
                </a:ln>
                <a:sym typeface="+mn-ea"/>
              </a:rPr>
              <a:t>Лісові масиви та чагарники : 54 % території громади</a:t>
            </a:r>
            <a:endParaRPr lang="uk-UA" altLang="en-US" sz="1600" b="1">
              <a:ln>
                <a:noFill/>
              </a:ln>
            </a:endParaRPr>
          </a:p>
          <a:p>
            <a:pPr>
              <a:lnSpc>
                <a:spcPct val="80000"/>
              </a:lnSpc>
            </a:pPr>
            <a:r>
              <a:rPr lang="uk-UA" altLang="en-US" sz="1600" b="1">
                <a:ln>
                  <a:noFill/>
                </a:ln>
              </a:rPr>
              <a:t>Клімат : помірно-континентальний</a:t>
            </a:r>
          </a:p>
          <a:p>
            <a:pPr>
              <a:lnSpc>
                <a:spcPct val="80000"/>
              </a:lnSpc>
            </a:pPr>
            <a:r>
              <a:rPr lang="uk-UA" altLang="uk-UA" sz="1600" b="1">
                <a:ln>
                  <a:noFill/>
                </a:ln>
                <a:sym typeface="+mn-ea"/>
              </a:rPr>
              <a:t>Землі с</a:t>
            </a:r>
            <a:r>
              <a:rPr lang="en-US" altLang="uk-UA" sz="1600" b="1">
                <a:ln>
                  <a:noFill/>
                </a:ln>
                <a:sym typeface="+mn-ea"/>
              </a:rPr>
              <a:t>/</a:t>
            </a:r>
            <a:r>
              <a:rPr lang="uk-UA" altLang="uk-UA" sz="1600" b="1">
                <a:ln>
                  <a:noFill/>
                </a:ln>
                <a:sym typeface="+mn-ea"/>
              </a:rPr>
              <a:t>г призначення : 22,4 % території громади</a:t>
            </a:r>
          </a:p>
          <a:p>
            <a:pPr>
              <a:lnSpc>
                <a:spcPct val="80000"/>
              </a:lnSpc>
            </a:pPr>
            <a:r>
              <a:rPr lang="uk-UA" altLang="uk-UA" sz="1600" b="1">
                <a:ln>
                  <a:noFill/>
                </a:ln>
                <a:sym typeface="+mn-ea"/>
              </a:rPr>
              <a:t>Водні ресурси : річка Боржава, протяжність 13 км</a:t>
            </a:r>
            <a:r>
              <a:rPr lang="uk-UA" altLang="en-US" sz="1600" b="1">
                <a:ln>
                  <a:solidFill>
                    <a:sysClr val="windowText" lastClr="000000"/>
                  </a:solidFill>
                </a:ln>
                <a:sym typeface="+mn-ea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uk-UA" altLang="en-US" sz="1600">
                <a:ln>
                  <a:solidFill>
                    <a:sysClr val="windowText" lastClr="000000"/>
                  </a:solidFill>
                </a:ln>
                <a:sym typeface="+mn-ea"/>
              </a:rPr>
              <a:t>Корисні копалини : андезито-дацити, буре вугілля, </a:t>
            </a:r>
            <a:endParaRPr lang="uk-UA" altLang="en-US" sz="1600">
              <a:ln>
                <a:solidFill>
                  <a:sysClr val="windowText" lastClr="000000"/>
                </a:solidFill>
              </a:ln>
            </a:endParaRPr>
          </a:p>
          <a:p>
            <a:pPr marL="0" indent="0">
              <a:buNone/>
            </a:pPr>
            <a:r>
              <a:rPr lang="uk-UA" altLang="en-US" sz="1600">
                <a:ln>
                  <a:solidFill>
                    <a:sysClr val="windowText" lastClr="000000"/>
                  </a:solidFill>
                </a:ln>
                <a:sym typeface="+mn-ea"/>
              </a:rPr>
              <a:t>природні мінеральні фарби (пігменти), глина керамічна, </a:t>
            </a:r>
          </a:p>
          <a:p>
            <a:pPr marL="0" indent="0">
              <a:buNone/>
            </a:pPr>
            <a:r>
              <a:rPr lang="uk-UA" altLang="en-US" sz="1600">
                <a:ln>
                  <a:solidFill>
                    <a:sysClr val="windowText" lastClr="000000"/>
                  </a:solidFill>
                </a:ln>
                <a:sym typeface="+mn-ea"/>
              </a:rPr>
              <a:t>запаси мінеральної води</a:t>
            </a:r>
            <a:endParaRPr lang="uk-UA" altLang="en-US" sz="1600" b="1">
              <a:ln>
                <a:noFill/>
              </a:ln>
            </a:endParaRPr>
          </a:p>
          <a:p>
            <a:pPr>
              <a:lnSpc>
                <a:spcPct val="80000"/>
              </a:lnSpc>
            </a:pPr>
            <a:r>
              <a:rPr lang="uk-UA" altLang="en-US" sz="1600" b="1">
                <a:ln>
                  <a:noFill/>
                </a:ln>
              </a:rPr>
              <a:t>Грунти : придатні для вирощування плодових та с</a:t>
            </a:r>
            <a:r>
              <a:rPr lang="en-US" altLang="uk-UA" sz="1600" b="1">
                <a:ln>
                  <a:noFill/>
                </a:ln>
              </a:rPr>
              <a:t>/</a:t>
            </a:r>
            <a:r>
              <a:rPr lang="uk-UA" altLang="uk-UA" sz="1600" b="1">
                <a:ln>
                  <a:noFill/>
                </a:ln>
              </a:rPr>
              <a:t>г культур</a:t>
            </a:r>
          </a:p>
          <a:p>
            <a:pPr marL="0" indent="0">
              <a:buNone/>
            </a:pPr>
            <a:endParaRPr lang="uk-UA" altLang="en-US" sz="160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5365" y="1832610"/>
            <a:ext cx="5258435" cy="2028825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" name="Picture 2" descr="річка білка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3535" y="4262755"/>
            <a:ext cx="3613785" cy="1988185"/>
          </a:xfrm>
          <a:prstGeom prst="rect">
            <a:avLst/>
          </a:prstGeom>
        </p:spPr>
      </p:pic>
      <p:pic>
        <p:nvPicPr>
          <p:cNvPr id="4" name="Picture 3" descr="ліс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3755" y="4262755"/>
            <a:ext cx="3319145" cy="1987550"/>
          </a:xfrm>
          <a:prstGeom prst="rect">
            <a:avLst/>
          </a:prstGeom>
        </p:spPr>
      </p:pic>
      <p:pic>
        <p:nvPicPr>
          <p:cNvPr id="5" name="Picture 4" descr="ліс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73035" y="4262755"/>
            <a:ext cx="3581400" cy="19843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3640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altLang="en-US"/>
              <a:t>ОСНОВНІ ЦІЛІ РОЗВИТКУ </a:t>
            </a:r>
            <a:br>
              <a:rPr lang="uk-UA" altLang="en-US"/>
            </a:br>
            <a:r>
              <a:rPr lang="uk-UA" altLang="en-US"/>
              <a:t>БІЛКІВСЬКОЇ ТЕРИТОРІАЛЬНОЇ ГРОМАДИ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9870"/>
            <a:ext cx="10515600" cy="467741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uk-UA" altLang="en-US" sz="2400"/>
              <a:t>                                         </a:t>
            </a:r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/>
          </a:p>
          <a:p>
            <a:pPr marL="0" indent="0">
              <a:lnSpc>
                <a:spcPct val="70000"/>
              </a:lnSpc>
              <a:buNone/>
            </a:pPr>
            <a:endParaRPr lang="uk-UA" altLang="en-US"/>
          </a:p>
          <a:p>
            <a:pPr marL="0" indent="0">
              <a:lnSpc>
                <a:spcPct val="70000"/>
              </a:lnSpc>
              <a:buNone/>
            </a:pPr>
            <a:r>
              <a:rPr lang="uk-UA" altLang="en-US"/>
              <a:t> </a:t>
            </a:r>
          </a:p>
        </p:txBody>
      </p:sp>
      <p:graphicFrame>
        <p:nvGraphicFramePr>
          <p:cNvPr id="5" name="Table 4"/>
          <p:cNvGraphicFramePr/>
          <p:nvPr/>
        </p:nvGraphicFramePr>
        <p:xfrm>
          <a:off x="837565" y="1499235"/>
          <a:ext cx="10516235" cy="4678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3355"/>
                <a:gridCol w="2685415"/>
                <a:gridCol w="5117465"/>
              </a:tblGrid>
              <a:tr h="12014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 b="1"/>
                        <a:t>Стратегічна ціль 1</a:t>
                      </a:r>
                    </a:p>
                    <a:p>
                      <a:pPr>
                        <a:buNone/>
                      </a:pPr>
                      <a:r>
                        <a:rPr lang="uk-UA" altLang="en-US" b="1"/>
                        <a:t>Економічно спроможна громада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Стратегічна ціль 2</a:t>
                      </a:r>
                    </a:p>
                    <a:p>
                      <a:pPr>
                        <a:buNone/>
                      </a:pPr>
                      <a:r>
                        <a:rPr lang="uk-UA" altLang="en-US"/>
                        <a:t>Громада відкрита для людини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Стратегічна ціль 3</a:t>
                      </a:r>
                    </a:p>
                    <a:p>
                      <a:pPr>
                        <a:buNone/>
                      </a:pPr>
                      <a:r>
                        <a:rPr lang="uk-UA" altLang="en-US"/>
                        <a:t>Громада розвинутої енергоефективної інфраструктури, комфортного та безпечного проживання, дружня до довкілля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Розвиток аграрного сектору та залучення інвестицій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Розвиток людського потенціалу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Будівництво та оновлення мереж та об</a:t>
                      </a:r>
                      <a:r>
                        <a:rPr lang="en-US" altLang="en-US"/>
                        <a:t>’</a:t>
                      </a:r>
                      <a:r>
                        <a:rPr lang="uk-UA" altLang="en-US"/>
                        <a:t>єктів інфраструктури в громаді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9245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Сприяння розвитку підприємництва в громаді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Формування активної життєвої позиції в жителів громади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Безпечне, енергоефективне та комфортне життя в громаді</a:t>
                      </a:r>
                    </a:p>
                    <a:p>
                      <a:pPr>
                        <a:buNone/>
                      </a:pPr>
                      <a:endParaRPr lang="uk-UA" altLang="en-US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647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Розвиток туризму в громаді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Планування розвитку громади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98107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uk-UA" altLang="en-US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altLang="en-US"/>
                        <a:t>Громада дружня до довкілля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81665" cy="132588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uk-UA" altLang="en-US"/>
              <a:t>ЧИСЕЛЬНІСТЬ НАСЕЛЕННЯ ГРОМАДИ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3095"/>
            <a:ext cx="10781665" cy="452628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uk-UA" altLang="en-US"/>
              <a:t>Станом на 01.01.2024 року в громаді проживає 20 700 осіб.</a:t>
            </a:r>
          </a:p>
          <a:p>
            <a:endParaRPr lang="uk-UA" altLang="en-US"/>
          </a:p>
          <a:p>
            <a:endParaRPr lang="uk-UA" altLang="en-US"/>
          </a:p>
          <a:p>
            <a:pPr marL="0" indent="0">
              <a:buNone/>
            </a:pPr>
            <a:endParaRPr lang="uk-UA" altLang="en-US"/>
          </a:p>
          <a:p>
            <a:endParaRPr lang="uk-UA" altLang="en-US"/>
          </a:p>
          <a:p>
            <a:pPr marL="0" indent="0">
              <a:buNone/>
            </a:pPr>
            <a:endParaRPr lang="uk-UA" altLang="en-US"/>
          </a:p>
          <a:p>
            <a:pPr marL="0" indent="0">
              <a:buNone/>
            </a:pPr>
            <a:endParaRPr lang="uk-UA" altLang="en-US"/>
          </a:p>
          <a:p>
            <a:pPr marL="0" indent="0">
              <a:buNone/>
            </a:pPr>
            <a:endParaRPr lang="uk-UA" alt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2520950" y="2522855"/>
          <a:ext cx="6350000" cy="390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5515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uk-UA" altLang="en-US"/>
              <a:t>БЮДЖЕТ ГРОМАДИ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uk-UA" altLang="en-US"/>
          </a:p>
          <a:p>
            <a:pPr marL="0" indent="0" algn="ctr">
              <a:buNone/>
            </a:pPr>
            <a:endParaRPr lang="uk-UA" alt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838835" y="1310005"/>
          <a:ext cx="10514330" cy="5342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691005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altLang="en-US"/>
              <a:t>Структура податкових надходжень бюджету Білківської територіальної громади, </a:t>
            </a:r>
            <a:br>
              <a:rPr lang="uk-UA" altLang="en-US"/>
            </a:br>
            <a:r>
              <a:rPr lang="uk-UA" altLang="en-US"/>
              <a:t>2022-2023 рр., млн.грн.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835" y="1691005"/>
          <a:ext cx="5071745" cy="516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5910580" y="1691005"/>
          <a:ext cx="5443220" cy="516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" y="523240"/>
            <a:ext cx="10875645" cy="1325880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uk-UA" altLang="en-US"/>
              <a:t>ЕКОНОМІЧНЕ СЕРЕДОВИЩЕ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015" y="2854325"/>
            <a:ext cx="3157855" cy="1118235"/>
          </a:xfrm>
        </p:spPr>
        <p:txBody>
          <a:bodyPr/>
          <a:lstStyle/>
          <a:p>
            <a:pPr marL="0" indent="0">
              <a:buNone/>
            </a:pPr>
            <a:r>
              <a:rPr lang="uk-UA" altLang="en-US"/>
              <a:t>                </a:t>
            </a:r>
          </a:p>
        </p:txBody>
      </p:sp>
      <p:sp>
        <p:nvSpPr>
          <p:cNvPr id="4" name="Стрелка вправо 6"/>
          <p:cNvSpPr/>
          <p:nvPr/>
        </p:nvSpPr>
        <p:spPr>
          <a:xfrm>
            <a:off x="996925" y="2012605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Стрелка вправо 6"/>
          <p:cNvSpPr/>
          <p:nvPr/>
        </p:nvSpPr>
        <p:spPr>
          <a:xfrm>
            <a:off x="985495" y="2990505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583055" y="2012315"/>
            <a:ext cx="3836035" cy="8039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r>
              <a:rPr lang="uk-UA" altLang="en-US"/>
              <a:t>СІЛЬСЬКЕ ГОСПОДАРСТВО</a:t>
            </a:r>
          </a:p>
        </p:txBody>
      </p:sp>
      <p:sp>
        <p:nvSpPr>
          <p:cNvPr id="8" name="Стрелка вправо 6"/>
          <p:cNvSpPr/>
          <p:nvPr/>
        </p:nvSpPr>
        <p:spPr>
          <a:xfrm>
            <a:off x="977875" y="3857280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82420" y="2923540"/>
            <a:ext cx="3843655" cy="79438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noAutofit/>
          </a:bodyPr>
          <a:lstStyle/>
          <a:p>
            <a:r>
              <a:rPr lang="uk-UA" altLang="en-US"/>
              <a:t>ТРАНСПОРТ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1568450" y="3836670"/>
            <a:ext cx="3843655" cy="79311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noAutofit/>
          </a:bodyPr>
          <a:lstStyle/>
          <a:p>
            <a:r>
              <a:rPr lang="uk-UA" altLang="en-US"/>
              <a:t>ОБСЛУГОВУЮЧА СФЕРА (ФОП, </a:t>
            </a:r>
          </a:p>
          <a:p>
            <a:r>
              <a:rPr lang="uk-UA" altLang="en-US"/>
              <a:t>ЮР. ОСОБИ, АЗС)</a:t>
            </a:r>
          </a:p>
        </p:txBody>
      </p:sp>
      <p:sp>
        <p:nvSpPr>
          <p:cNvPr id="13" name="Стрелка вправо 6"/>
          <p:cNvSpPr/>
          <p:nvPr/>
        </p:nvSpPr>
        <p:spPr>
          <a:xfrm>
            <a:off x="998830" y="4797080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1582420" y="4796790"/>
            <a:ext cx="3836670" cy="85915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r>
              <a:rPr lang="uk-UA" altLang="en-US"/>
              <a:t>ЛІСОВЕ ГОСПОДАРСТВО</a:t>
            </a:r>
          </a:p>
        </p:txBody>
      </p:sp>
      <p:pic>
        <p:nvPicPr>
          <p:cNvPr id="7" name="Picture 6" descr="комбай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87765" y="2046605"/>
            <a:ext cx="2948305" cy="2512060"/>
          </a:xfrm>
          <a:prstGeom prst="rect">
            <a:avLst/>
          </a:prstGeom>
        </p:spPr>
      </p:pic>
      <p:pic>
        <p:nvPicPr>
          <p:cNvPr id="11" name="Picture 10" descr="синя фура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87765" y="4566920"/>
            <a:ext cx="2948940" cy="2291080"/>
          </a:xfrm>
          <a:prstGeom prst="rect">
            <a:avLst/>
          </a:prstGeom>
        </p:spPr>
      </p:pic>
      <p:sp>
        <p:nvSpPr>
          <p:cNvPr id="12" name="Стрелка вправо 6"/>
          <p:cNvSpPr/>
          <p:nvPr/>
        </p:nvSpPr>
        <p:spPr>
          <a:xfrm>
            <a:off x="984860" y="5788315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1575435" y="5791835"/>
            <a:ext cx="3836670" cy="9385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r>
              <a:rPr lang="uk-UA" altLang="en-US"/>
              <a:t>ОПТОВА І РОЗДРІБНА ТОРГІВЛЯ</a:t>
            </a:r>
          </a:p>
        </p:txBody>
      </p:sp>
      <p:pic>
        <p:nvPicPr>
          <p:cNvPr id="18" name="Picture 17" descr="ДІЯ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3395" y="2047240"/>
            <a:ext cx="3214370" cy="2519680"/>
          </a:xfrm>
          <a:prstGeom prst="rect">
            <a:avLst/>
          </a:prstGeom>
        </p:spPr>
      </p:pic>
      <p:pic>
        <p:nvPicPr>
          <p:cNvPr id="20" name="Picture 19" descr="магаз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0855" y="4566285"/>
            <a:ext cx="3216910" cy="22917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722</Words>
  <Application>Microsoft Office PowerPoint</Application>
  <PresentationFormat>Произвольный</PresentationFormat>
  <Paragraphs>137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БІЛКІВСЬКА СІЛЬСЬКА ТЕРИТОРІАЛЬНА ГРОМАДА</vt:lpstr>
      <vt:lpstr>ЗАПРОШУЄМО ДО СПІВПРАЦІ</vt:lpstr>
      <vt:lpstr> Білківська громада була створена Постановою КМУ №399 від 13.05.2020 року та Постановою ВРУ №807-IX від 17.07.2020 року. До її складу входять шість населених пунктів: с. Білки, с. Великий Раковець, с.Малий Раковець, с. Нижнє Болотне, с. Імстичово, с. Луково. Адміністративний центр громади - село Білки.  Площа - 149,6 км2; населення - 20 700 чол.; густота населення - 138 осіб на 1 км2.  Наша громада межує з такими громадами : на півночі - Довжанська ТГ, на півдні - Виноградівська ТГ, на заході - Іршавська ТГ, на сході - Хустська ТГ.  Офіційний сайт : https://bilkigr.gov.ua/</vt:lpstr>
      <vt:lpstr>ПРИРОДНІ РЕСУРСИ</vt:lpstr>
      <vt:lpstr>ОСНОВНІ ЦІЛІ РОЗВИТКУ  БІЛКІВСЬКОЇ ТЕРИТОРІАЛЬНОЇ ГРОМАДИ</vt:lpstr>
      <vt:lpstr>ЧИСЕЛЬНІСТЬ НАСЕЛЕННЯ ГРОМАДИ</vt:lpstr>
      <vt:lpstr>БЮДЖЕТ ГРОМАДИ</vt:lpstr>
      <vt:lpstr>Структура податкових надходжень бюджету Білківської територіальної громади,  2022-2023 рр., млн.грн.</vt:lpstr>
      <vt:lpstr>ЕКОНОМІЧНЕ СЕРЕДОВИЩЕ</vt:lpstr>
      <vt:lpstr>Галузева структура зареєстрованих у Білківській ТГ  юридичних осіб та фізичних осіб-підприємців </vt:lpstr>
      <vt:lpstr>СІЛЬСЬКЕ ГОСПОДАРСТВО </vt:lpstr>
      <vt:lpstr>ЛІСИ І ТРАНСПОРТ</vt:lpstr>
      <vt:lpstr>ІСТОРИКО-КУЛЬТУРНА СПАДЩИНА</vt:lpstr>
      <vt:lpstr>ЦІКАВІ ЛОКАЦІЇ, ЯКІ ВАРТО ВІДВІДАТИ</vt:lpstr>
      <vt:lpstr>ВИКЛИКИ ГРОМАДИ</vt:lpstr>
      <vt:lpstr>ДЯКУЄМО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БІЛКІВСЬКА СІЛЬСЬКА ТЕРИТОРІАЛЬНА ГРОМАДА</dc:title>
  <dc:creator>Vision</dc:creator>
  <cp:lastModifiedBy>Vision</cp:lastModifiedBy>
  <cp:revision>36</cp:revision>
  <dcterms:created xsi:type="dcterms:W3CDTF">2024-03-12T10:26:00Z</dcterms:created>
  <dcterms:modified xsi:type="dcterms:W3CDTF">2024-06-10T10:14:22Z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F07C7B7920F24DF0A439E687C0F48214_12</vt:lpwstr>
  </property>
  <property fmtid="{D5CDD505-2E9C-101B-9397-08002B2CF9AE}" pid="3" name="KSOProductBuildVer">
    <vt:lpwstr>1033-12.2.0.16731</vt:lpwstr>
  </property>
</Properties>
</file>