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60" r:id="rId3"/>
    <p:sldId id="257" r:id="rId4"/>
    <p:sldId id="258" r:id="rId5"/>
    <p:sldId id="259" r:id="rId6"/>
    <p:sldId id="261" r:id="rId7"/>
    <p:sldId id="265" r:id="rId8"/>
    <p:sldId id="269" r:id="rId9"/>
    <p:sldId id="271" r:id="rId10"/>
    <p:sldId id="273" r:id="rId11"/>
    <p:sldId id="275" r:id="rId12"/>
    <p:sldId id="277" r:id="rId13"/>
    <p:sldId id="274" r:id="rId14"/>
    <p:sldId id="27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en-US" sz="2000" b="1" dirty="0" smtClean="0"/>
              <a:t>POPULATION</a:t>
            </a:r>
            <a:r>
              <a:rPr lang="en-US" altLang="en-US" sz="2000" b="1" baseline="0" dirty="0" smtClean="0"/>
              <a:t> DINAMICS</a:t>
            </a:r>
            <a:r>
              <a:rPr lang="uk-UA" altLang="en-US" sz="2000" b="1" dirty="0" smtClean="0"/>
              <a:t>  </a:t>
            </a:r>
            <a:endParaRPr lang="uk-UA" altLang="en-US" sz="2000" b="1" dirty="0"/>
          </a:p>
          <a:p>
            <a:pPr defTabSz="914400"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altLang="en-US" sz="2000" b="1" dirty="0" smtClean="0"/>
              <a:t>( 01</a:t>
            </a:r>
            <a:r>
              <a:rPr lang="en-US" altLang="en-US" sz="2000" b="1" dirty="0" smtClean="0"/>
              <a:t>.</a:t>
            </a:r>
            <a:r>
              <a:rPr lang="en-US" altLang="en-US" sz="2000" b="1" baseline="0" dirty="0" smtClean="0"/>
              <a:t> 01.</a:t>
            </a:r>
            <a:r>
              <a:rPr lang="uk-UA" altLang="en-US" sz="2000" b="1" dirty="0" smtClean="0"/>
              <a:t> </a:t>
            </a:r>
            <a:r>
              <a:rPr lang="en-US" altLang="en-US" sz="2000" b="1" dirty="0" smtClean="0"/>
              <a:t>2024</a:t>
            </a:r>
            <a:r>
              <a:rPr lang="uk-UA" altLang="en-US" sz="2000" b="1" dirty="0" smtClean="0"/>
              <a:t>), </a:t>
            </a:r>
            <a:r>
              <a:rPr lang="en-US" altLang="en-US" sz="2000" b="1" dirty="0" smtClean="0"/>
              <a:t>people</a:t>
            </a:r>
            <a:endParaRPr lang="uk-UA" altLang="en-US" sz="2000" b="1" dirty="0"/>
          </a:p>
        </c:rich>
      </c:tx>
      <c:layout>
        <c:manualLayout>
          <c:xMode val="edge"/>
          <c:yMode val="edge"/>
          <c:x val="0.1308"/>
          <c:y val="4.1449934980494187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3260000000000014E-2"/>
          <c:y val="0.22919375812743831"/>
          <c:w val="0.93324000000000051"/>
          <c:h val="0.72308192457737352"/>
        </c:manualLayout>
      </c:layout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20471</c:v>
                </c:pt>
                <c:pt idx="1">
                  <c:v>20650</c:v>
                </c:pt>
                <c:pt idx="2">
                  <c:v>20700</c:v>
                </c:pt>
                <c:pt idx="3">
                  <c:v>20700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overlap val="100"/>
        <c:axId val="127342848"/>
        <c:axId val="127352832"/>
      </c:barChart>
      <c:catAx>
        <c:axId val="1273428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352832"/>
        <c:crosses val="autoZero"/>
        <c:auto val="1"/>
        <c:lblAlgn val="ctr"/>
        <c:lblOffset val="100"/>
      </c:catAx>
      <c:valAx>
        <c:axId val="1273528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342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lang="en-US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en-US" sz="1800" b="1" dirty="0" smtClean="0"/>
              <a:t>STRUCTURE</a:t>
            </a:r>
            <a:r>
              <a:rPr lang="en-US" altLang="en-US" sz="1800" b="1" baseline="0" dirty="0" smtClean="0"/>
              <a:t> OF TAX REVENUES TO THE </a:t>
            </a:r>
            <a:r>
              <a:rPr lang="uk-UA" altLang="en-US" sz="1800" b="1" dirty="0" smtClean="0"/>
              <a:t> </a:t>
            </a:r>
            <a:r>
              <a:rPr lang="en-US" altLang="en-US" sz="1800" b="1" dirty="0" smtClean="0"/>
              <a:t>BUDGET</a:t>
            </a:r>
            <a:r>
              <a:rPr lang="en-US" altLang="en-US" sz="1800" b="1" baseline="0" dirty="0" smtClean="0"/>
              <a:t> OF BILKIVSKA TERRITORICAL COMMUNITY FOR 2022-2023, MILION UAH</a:t>
            </a:r>
            <a:r>
              <a:rPr lang="uk-UA" altLang="en-US" sz="1800" b="1" dirty="0" smtClean="0"/>
              <a:t> </a:t>
            </a:r>
            <a:endParaRPr lang="uk-UA" altLang="en-US" sz="1800" b="1" dirty="0"/>
          </a:p>
        </c:rich>
      </c:tx>
      <c:layout>
        <c:manualLayout>
          <c:xMode val="edge"/>
          <c:yMode val="edge"/>
          <c:x val="0.22589927635442714"/>
          <c:y val="3.5654860946042299E-3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5.4075282881461913E-2"/>
          <c:y val="0.111621203642963"/>
          <c:w val="0.94234000000000051"/>
          <c:h val="0.77285333333333384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TRANSFERS</c:v>
                </c:pt>
                <c:pt idx="1">
                  <c:v>TAX REVENUES</c:v>
                </c:pt>
                <c:pt idx="2">
                  <c:v>NON-TAX INCOME</c:v>
                </c:pt>
                <c:pt idx="3">
                  <c:v>CAPITAL INCOME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131.6</c:v>
                </c:pt>
                <c:pt idx="1">
                  <c:v>30.9</c:v>
                </c:pt>
                <c:pt idx="2">
                  <c:v>3.1</c:v>
                </c:pt>
                <c:pt idx="3">
                  <c:v>0.30000000000000004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TRANSFERS</c:v>
                </c:pt>
                <c:pt idx="1">
                  <c:v>TAX REVENUES</c:v>
                </c:pt>
                <c:pt idx="2">
                  <c:v>NON-TAX INCOME</c:v>
                </c:pt>
                <c:pt idx="3">
                  <c:v>CAPITAL INCOME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116.7</c:v>
                </c:pt>
                <c:pt idx="1">
                  <c:v>35.5</c:v>
                </c:pt>
                <c:pt idx="2">
                  <c:v>6.1</c:v>
                </c:pt>
                <c:pt idx="3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TRANSFERS</c:v>
                </c:pt>
                <c:pt idx="1">
                  <c:v>TAX REVENUES</c:v>
                </c:pt>
                <c:pt idx="2">
                  <c:v>NON-TAX INCOME</c:v>
                </c:pt>
                <c:pt idx="3">
                  <c:v>CAPITAL INCOME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132</c:v>
                </c:pt>
                <c:pt idx="1">
                  <c:v>41.2</c:v>
                </c:pt>
                <c:pt idx="2">
                  <c:v>7.5</c:v>
                </c:pt>
                <c:pt idx="3">
                  <c:v>0.5</c:v>
                </c:pt>
              </c:numCache>
            </c:numRef>
          </c:val>
        </c:ser>
        <c:dLbls>
          <c:showVal val="1"/>
        </c:dLbls>
        <c:gapWidth val="219"/>
        <c:overlap val="-27"/>
        <c:axId val="161392896"/>
        <c:axId val="161402880"/>
      </c:barChart>
      <c:catAx>
        <c:axId val="161392896"/>
        <c:scaling>
          <c:orientation val="minMax"/>
        </c:scaling>
        <c:axPos val="b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1402880"/>
        <c:crosses val="autoZero"/>
        <c:auto val="1"/>
        <c:lblAlgn val="ctr"/>
        <c:lblOffset val="100"/>
      </c:catAx>
      <c:valAx>
        <c:axId val="1614028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1392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rgbClr val="FFFF00"/>
    </a:solidFill>
    <a:ln>
      <a:noFill/>
    </a:ln>
    <a:effectLst/>
  </c:spPr>
  <c:txPr>
    <a:bodyPr/>
    <a:lstStyle/>
    <a:p>
      <a:pPr>
        <a:defRPr lang="en-US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pPr/>
              <a:t>6/10/2024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bilkigr.gov.ua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701415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n-US" altLang="en-US" sz="8000" dirty="0" smtClean="0"/>
              <a:t>BILKIVSKA RURAL TERRITORIAL</a:t>
            </a:r>
            <a:br>
              <a:rPr lang="en-US" altLang="en-US" sz="8000" dirty="0" smtClean="0"/>
            </a:br>
            <a:r>
              <a:rPr lang="en-US" altLang="en-US" sz="8000" dirty="0" smtClean="0"/>
              <a:t>COMMUNITY</a:t>
            </a:r>
            <a:endParaRPr lang="uk-UA" alt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700780"/>
            <a:ext cx="12192000" cy="3258820"/>
          </a:xfrm>
          <a:solidFill>
            <a:schemeClr val="accent4"/>
          </a:solidFill>
        </p:spPr>
        <p:txBody>
          <a:bodyPr/>
          <a:lstStyle/>
          <a:p>
            <a:endParaRPr lang="en-US"/>
          </a:p>
        </p:txBody>
      </p:sp>
      <p:pic>
        <p:nvPicPr>
          <p:cNvPr id="8" name="Рисунок 10" descr="Зображення, що містить нашивка, емблема, символ, значок&#10;&#10;Автоматично згенерований опис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18470" y="158115"/>
            <a:ext cx="1511300" cy="1536700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4" name="Picture 3" descr="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30540" y="3698875"/>
            <a:ext cx="4090670" cy="3329305"/>
          </a:xfrm>
          <a:prstGeom prst="rect">
            <a:avLst/>
          </a:prstGeom>
        </p:spPr>
      </p:pic>
      <p:pic>
        <p:nvPicPr>
          <p:cNvPr id="5" name="Picture 4" descr="БІЛКИ СТАРІ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9715" y="3700780"/>
            <a:ext cx="4060825" cy="3327400"/>
          </a:xfrm>
          <a:prstGeom prst="rect">
            <a:avLst/>
          </a:prstGeom>
        </p:spPr>
      </p:pic>
      <p:pic>
        <p:nvPicPr>
          <p:cNvPr id="9" name="Picture 8" descr="Церква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635" y="3698875"/>
            <a:ext cx="4070350" cy="3327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24515" cy="1325880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altLang="en-US" dirty="0" smtClean="0"/>
              <a:t>FOREST AND TRANSPORT</a:t>
            </a:r>
            <a:endParaRPr lang="uk-UA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691640"/>
            <a:ext cx="5257800" cy="1885950"/>
          </a:xfr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/>
          <a:lstStyle/>
          <a:p>
            <a:pPr marL="0" indent="0" algn="ctr">
              <a:buNone/>
            </a:pPr>
            <a:r>
              <a:rPr lang="en-US" altLang="en-US" sz="2500" b="1" dirty="0" smtClean="0"/>
              <a:t> </a:t>
            </a:r>
            <a:endParaRPr lang="uk-UA" altLang="en-US" sz="2500" dirty="0"/>
          </a:p>
          <a:p>
            <a:pPr marL="0" indent="0" algn="ctr">
              <a:buNone/>
            </a:pPr>
            <a:r>
              <a:rPr lang="en-US" altLang="en-US" sz="2500" b="1" dirty="0" smtClean="0"/>
              <a:t>THE FOREST AREA IS ABOUT 70 KM² </a:t>
            </a:r>
            <a:endParaRPr lang="uk-UA" altLang="en-US" sz="2500" b="1" dirty="0" smtClean="0"/>
          </a:p>
          <a:p>
            <a:pPr marL="0" indent="0" algn="ctr">
              <a:buNone/>
            </a:pPr>
            <a:endParaRPr lang="uk-UA" altLang="en-US" sz="2500" dirty="0"/>
          </a:p>
        </p:txBody>
      </p:sp>
      <p:pic>
        <p:nvPicPr>
          <p:cNvPr id="7" name="Content Placeholder 6" descr="хаща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38200" y="3578225"/>
            <a:ext cx="5257800" cy="305625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6215380" y="1691640"/>
            <a:ext cx="5347970" cy="189039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 wrap="square" rtlCol="0">
            <a:noAutofit/>
          </a:bodyPr>
          <a:lstStyle/>
          <a:p>
            <a:pPr indent="0" algn="ctr">
              <a:buFont typeface="Arial" panose="020B0604020202020204" pitchFamily="34" charset="0"/>
              <a:buNone/>
            </a:pPr>
            <a:endParaRPr lang="en-US" altLang="uk-UA" sz="2300" b="1" dirty="0" smtClean="0"/>
          </a:p>
          <a:p>
            <a:pPr indent="0" algn="ctr">
              <a:buFont typeface="Arial" panose="020B0604020202020204" pitchFamily="34" charset="0"/>
              <a:buNone/>
            </a:pPr>
            <a:r>
              <a:rPr lang="en-US" altLang="uk-UA" sz="2300" b="1" dirty="0" smtClean="0"/>
              <a:t>SOLE PROPRIETORSHIP – 57    </a:t>
            </a:r>
            <a:endParaRPr lang="uk-UA" altLang="uk-UA" sz="2300" b="1" dirty="0"/>
          </a:p>
          <a:p>
            <a:pPr indent="0" algn="just">
              <a:buFont typeface="Arial" panose="020B0604020202020204" pitchFamily="34" charset="0"/>
              <a:buNone/>
            </a:pPr>
            <a:endParaRPr lang="uk-UA" altLang="uk-UA" sz="2300" b="1" dirty="0"/>
          </a:p>
        </p:txBody>
      </p:sp>
      <p:pic>
        <p:nvPicPr>
          <p:cNvPr id="9" name="Picture 8" descr="фура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380" y="3578225"/>
            <a:ext cx="5347970" cy="30562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81005" cy="132588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n-US" altLang="en-US" dirty="0" smtClean="0"/>
              <a:t>HISTORICAL AND CULTURAL HERITAGE</a:t>
            </a:r>
            <a:endParaRPr lang="uk-UA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91005"/>
            <a:ext cx="10581005" cy="5166995"/>
          </a:xfrm>
          <a:solidFill>
            <a:srgbClr val="FFFF00"/>
          </a:solidFill>
        </p:spPr>
        <p:txBody>
          <a:bodyPr/>
          <a:lstStyle/>
          <a:p>
            <a:pPr marL="0" indent="0" algn="l">
              <a:buNone/>
            </a:pPr>
            <a:r>
              <a:rPr lang="en-US" sz="2650" i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2650" b="1" i="1" dirty="0" smtClean="0">
                <a:latin typeface="Times New Roman" panose="02020603050405020304" charset="0"/>
                <a:cs typeface="Times New Roman" panose="02020603050405020304" charset="0"/>
              </a:rPr>
              <a:t>IVAN FIRTSAK </a:t>
            </a:r>
            <a:r>
              <a:rPr lang="en-US" sz="2650" i="1" dirty="0" smtClean="0">
                <a:latin typeface="Times New Roman" panose="02020603050405020304" charset="0"/>
                <a:cs typeface="Times New Roman" panose="02020603050405020304" charset="0"/>
              </a:rPr>
              <a:t>was born on July 28, 1899 in the village of Bilki , a Ukrainian wrestler, boxer</a:t>
            </a:r>
            <a:r>
              <a:rPr lang="en-US" sz="2650" i="1" dirty="0" smtClean="0">
                <a:effectLst/>
                <a:latin typeface="Times New Roman" panose="02020603050405020304" charset="0"/>
                <a:cs typeface="Times New Roman" panose="02020603050405020304" charset="0"/>
              </a:rPr>
              <a:t>, freestyle fighter , strongman and circus artist . </a:t>
            </a:r>
            <a:r>
              <a:rPr lang="en-US" sz="2650" i="1" dirty="0" smtClean="0">
                <a:latin typeface="Times New Roman" panose="02020603050405020304" charset="0"/>
                <a:cs typeface="Times New Roman" panose="02020603050405020304" charset="0"/>
              </a:rPr>
              <a:t> In </a:t>
            </a:r>
            <a:r>
              <a:rPr lang="en-US" sz="2650" i="1" dirty="0" smtClean="0">
                <a:effectLst/>
                <a:latin typeface="Times New Roman" panose="02020603050405020304" charset="0"/>
                <a:cs typeface="Times New Roman" panose="02020603050405020304" charset="0"/>
              </a:rPr>
              <a:t>1928 , he was recognized as the strongest man on the planet . </a:t>
            </a:r>
            <a:r>
              <a:rPr lang="en-US" sz="2650" i="1" dirty="0" smtClean="0">
                <a:latin typeface="Times New Roman" panose="02020603050405020304" charset="0"/>
                <a:cs typeface="Times New Roman" panose="02020603050405020304" charset="0"/>
              </a:rPr>
              <a:t>Some of his strength feats have not been replicated 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КРОТОН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2515" y="3354705"/>
            <a:ext cx="5266690" cy="3503295"/>
          </a:xfrm>
          <a:prstGeom prst="rect">
            <a:avLst/>
          </a:prstGeom>
        </p:spPr>
      </p:pic>
      <p:pic>
        <p:nvPicPr>
          <p:cNvPr id="6" name="Picture 5" descr="ІВАН СИЛА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565" y="3354705"/>
            <a:ext cx="5315585" cy="35032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algn="ctr"/>
            <a:r>
              <a:rPr lang="en-US" altLang="en-US" dirty="0" smtClean="0"/>
              <a:t>INTERESTING LOCATION WORTH VISITING</a:t>
            </a:r>
            <a:endParaRPr lang="uk-UA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835" y="1690370"/>
            <a:ext cx="10514965" cy="5167630"/>
          </a:xfrm>
          <a:solidFill>
            <a:srgbClr val="FFFF00"/>
          </a:solidFill>
        </p:spPr>
        <p:txBody>
          <a:bodyPr/>
          <a:lstStyle/>
          <a:p>
            <a:r>
              <a:rPr lang="en-US" altLang="en-US" sz="2000" dirty="0" smtClean="0"/>
              <a:t>WATER MILLS </a:t>
            </a:r>
            <a:endParaRPr lang="uk-UA" altLang="en-US" sz="2000" dirty="0"/>
          </a:p>
          <a:p>
            <a:r>
              <a:rPr lang="en-US" altLang="en-US" sz="2000" dirty="0" smtClean="0"/>
              <a:t>SOBRIETY CROSS</a:t>
            </a:r>
            <a:endParaRPr lang="uk-UA" altLang="en-US" sz="2000" dirty="0"/>
          </a:p>
          <a:p>
            <a:r>
              <a:rPr lang="en-US" altLang="en-US" sz="2000" dirty="0" smtClean="0"/>
              <a:t>REMAINS OF A UNIGUE NARROW- GAUGE RAILWAY</a:t>
            </a:r>
            <a:endParaRPr lang="uk-UA" altLang="en-US" sz="2000" dirty="0"/>
          </a:p>
          <a:p>
            <a:r>
              <a:rPr lang="en-US" altLang="en-US" sz="2000" dirty="0" smtClean="0"/>
              <a:t>MINI-SCULPTURE IN MEMORY OF HOLOCAUST VICTIMS</a:t>
            </a:r>
            <a:endParaRPr lang="uk-UA" altLang="en-US" sz="2000" dirty="0"/>
          </a:p>
          <a:p>
            <a:r>
              <a:rPr lang="en-US" altLang="en-US" sz="2000" dirty="0" smtClean="0"/>
              <a:t>CAVE ( FORMER IRON ORE MINE )</a:t>
            </a:r>
            <a:endParaRPr lang="uk-UA" altLang="en-US" sz="2000" dirty="0"/>
          </a:p>
          <a:p>
            <a:pPr marL="0" indent="0">
              <a:buNone/>
            </a:pPr>
            <a:endParaRPr lang="uk-UA" altLang="en-US" sz="2000" dirty="0"/>
          </a:p>
        </p:txBody>
      </p:sp>
      <p:pic>
        <p:nvPicPr>
          <p:cNvPr id="5" name="Picture 4" descr="МЛИ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7680" y="1690370"/>
            <a:ext cx="3252470" cy="2122170"/>
          </a:xfrm>
          <a:prstGeom prst="rect">
            <a:avLst/>
          </a:prstGeom>
        </p:spPr>
      </p:pic>
      <p:pic>
        <p:nvPicPr>
          <p:cNvPr id="6" name="Picture 5" descr="Хрест Тверезості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65520" y="3812540"/>
            <a:ext cx="2592705" cy="3045460"/>
          </a:xfrm>
          <a:prstGeom prst="rect">
            <a:avLst/>
          </a:prstGeom>
        </p:spPr>
      </p:pic>
      <p:pic>
        <p:nvPicPr>
          <p:cNvPr id="4" name="Picture 3" descr="Вузьколійка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62035" y="3811905"/>
            <a:ext cx="2698115" cy="3046095"/>
          </a:xfrm>
          <a:prstGeom prst="rect">
            <a:avLst/>
          </a:prstGeom>
        </p:spPr>
      </p:pic>
      <p:pic>
        <p:nvPicPr>
          <p:cNvPr id="8" name="Picture 7" descr="Печера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32480" y="3812540"/>
            <a:ext cx="2733040" cy="3045460"/>
          </a:xfrm>
          <a:prstGeom prst="rect">
            <a:avLst/>
          </a:prstGeom>
        </p:spPr>
      </p:pic>
      <p:pic>
        <p:nvPicPr>
          <p:cNvPr id="10" name="Picture 9" descr="IMG_145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835" y="3811905"/>
            <a:ext cx="2494280" cy="304609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826" y="391004"/>
            <a:ext cx="10515600" cy="1325563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altLang="en-US" dirty="0" smtClean="0"/>
              <a:t>COMMUNITY CHALLENGES</a:t>
            </a:r>
            <a:endParaRPr lang="uk-UA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31315"/>
            <a:ext cx="10516235" cy="4545965"/>
          </a:xfr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</p:spPr>
        <p:txBody>
          <a:bodyPr>
            <a:normAutofit/>
          </a:bodyPr>
          <a:lstStyle/>
          <a:p>
            <a:r>
              <a:rPr lang="en-US" altLang="en-US" sz="2400" i="1" dirty="0" smtClean="0"/>
              <a:t>Lack of processing and marketing facilities for agricultural , horticultural , livestock and viticulture products ;</a:t>
            </a:r>
            <a:endParaRPr lang="uk-UA" altLang="en-US" sz="2400" i="1" dirty="0">
              <a:effectLst/>
            </a:endParaRPr>
          </a:p>
          <a:p>
            <a:r>
              <a:rPr lang="en-US" altLang="en-US" sz="2400" i="1" dirty="0" smtClean="0">
                <a:effectLst/>
              </a:rPr>
              <a:t>Limited budget recourses ,  low level of financial capacity ;</a:t>
            </a:r>
            <a:endParaRPr lang="uk-UA" altLang="en-US" sz="2400" i="1" dirty="0">
              <a:effectLst/>
            </a:endParaRPr>
          </a:p>
          <a:p>
            <a:r>
              <a:rPr lang="en-US" altLang="en-US" sz="2400" i="1" dirty="0" smtClean="0"/>
              <a:t>Lack of tourist infrastructure facilities and recreational cities; </a:t>
            </a:r>
            <a:endParaRPr lang="uk-UA" altLang="en-US" sz="2400" i="1" dirty="0">
              <a:effectLst/>
            </a:endParaRPr>
          </a:p>
          <a:p>
            <a:r>
              <a:rPr lang="en-US" altLang="en-US" sz="2400" i="1" dirty="0" smtClean="0"/>
              <a:t>Unsatisfactory condition of a significant part of public and local roads </a:t>
            </a:r>
            <a:endParaRPr lang="uk-UA" altLang="en-US" sz="2400" i="1" dirty="0">
              <a:effectLst/>
            </a:endParaRPr>
          </a:p>
          <a:p>
            <a:r>
              <a:rPr lang="en-US" altLang="en-US" sz="2400" i="1" dirty="0" smtClean="0"/>
              <a:t>Need of construction of communal networks , including treatment facilities ; </a:t>
            </a:r>
            <a:endParaRPr lang="uk-UA" altLang="en-US" sz="2400" i="1" dirty="0">
              <a:effectLst/>
            </a:endParaRPr>
          </a:p>
          <a:p>
            <a:r>
              <a:rPr lang="en-US" altLang="en-US" sz="2400" i="1" dirty="0" smtClean="0"/>
              <a:t>Environment problems : lack of official landfill and waste management system.</a:t>
            </a:r>
            <a:r>
              <a:rPr lang="uk-UA" altLang="en-US" sz="2400" i="1" dirty="0" smtClean="0">
                <a:effectLst/>
              </a:rPr>
              <a:t>  </a:t>
            </a:r>
            <a:endParaRPr lang="uk-UA" altLang="en-US" sz="2400" i="1" dirty="0">
              <a:effectLst/>
            </a:endParaRPr>
          </a:p>
        </p:txBody>
      </p:sp>
      <p:pic>
        <p:nvPicPr>
          <p:cNvPr id="4" name="Picture 3" descr="герб Білки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15245" y="473075"/>
            <a:ext cx="1033145" cy="11582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3345" y="0"/>
            <a:ext cx="11939905" cy="6405245"/>
          </a:xfrm>
        </p:spPr>
        <p:txBody>
          <a:bodyPr/>
          <a:lstStyle/>
          <a:p>
            <a:pPr algn="ctr"/>
            <a:r>
              <a:rPr lang="en-US" altLang="en-US" dirty="0" smtClean="0"/>
              <a:t>THANK YOU FOR YOUR ATTENTION!</a:t>
            </a:r>
            <a:endParaRPr lang="uk-UA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pPr algn="ctr"/>
            <a:r>
              <a:rPr lang="en-US" altLang="en-US" dirty="0" smtClean="0"/>
              <a:t>INVITES TO COOPERATION!</a:t>
            </a:r>
            <a:endParaRPr lang="uk-UA" altLang="en-US" dirty="0"/>
          </a:p>
        </p:txBody>
      </p:sp>
      <p:sp>
        <p:nvSpPr>
          <p:cNvPr id="5" name="Text Box 4"/>
          <p:cNvSpPr txBox="1"/>
          <p:nvPr/>
        </p:nvSpPr>
        <p:spPr>
          <a:xfrm>
            <a:off x="838200" y="1690370"/>
            <a:ext cx="7657465" cy="8870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en-US" sz="2400" b="1" dirty="0" smtClean="0"/>
              <a:t>WELCOME TO THE BILKIVSKA TERRITORIAL COMMUNITY OF KHUST DISTRICT ZAKARPATTIA REGION!</a:t>
            </a:r>
            <a:endParaRPr lang="uk-UA" altLang="en-US" sz="2400" b="1" dirty="0"/>
          </a:p>
        </p:txBody>
      </p:sp>
      <p:sp>
        <p:nvSpPr>
          <p:cNvPr id="7" name="Text Box 6"/>
          <p:cNvSpPr txBox="1"/>
          <p:nvPr/>
        </p:nvSpPr>
        <p:spPr>
          <a:xfrm>
            <a:off x="8496300" y="3834765"/>
            <a:ext cx="2857500" cy="277431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en-US" b="1" dirty="0" smtClean="0"/>
              <a:t>BILKIVSKA VILLAGE HEAD </a:t>
            </a:r>
          </a:p>
          <a:p>
            <a:pPr algn="ctr"/>
            <a:r>
              <a:rPr lang="en-US" altLang="en-US" b="1" dirty="0" smtClean="0"/>
              <a:t>VASYL ZEYKAN</a:t>
            </a:r>
            <a:endParaRPr lang="uk-UA" altLang="en-US" b="1" dirty="0"/>
          </a:p>
          <a:p>
            <a:endParaRPr lang="uk-UA" altLang="en-US" b="1" dirty="0"/>
          </a:p>
          <a:p>
            <a:endParaRPr lang="uk-UA" altLang="en-US" b="1" dirty="0"/>
          </a:p>
        </p:txBody>
      </p:sp>
      <p:sp>
        <p:nvSpPr>
          <p:cNvPr id="8" name="Text Box 7"/>
          <p:cNvSpPr txBox="1"/>
          <p:nvPr/>
        </p:nvSpPr>
        <p:spPr>
          <a:xfrm>
            <a:off x="838200" y="2482215"/>
            <a:ext cx="7657465" cy="101727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en-US" b="1" dirty="0" smtClean="0"/>
              <a:t>OUR COMMUNITY IS A RURAL COMMUNITY WITH A RICH CULTURAL AND HISTORICAL HERITAGE, WHERE HAPPY AND HEALTHY PEOPLE LIFE SAFELY</a:t>
            </a:r>
            <a:endParaRPr lang="uk-UA" altLang="en-US" b="1" dirty="0"/>
          </a:p>
        </p:txBody>
      </p:sp>
      <p:sp>
        <p:nvSpPr>
          <p:cNvPr id="9" name="Text Box 8"/>
          <p:cNvSpPr txBox="1"/>
          <p:nvPr/>
        </p:nvSpPr>
        <p:spPr>
          <a:xfrm>
            <a:off x="838200" y="3171682"/>
            <a:ext cx="7658819" cy="344477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en-US" b="1" dirty="0" smtClean="0"/>
              <a:t>OUR OPPORTUNITIES :</a:t>
            </a:r>
            <a:endParaRPr lang="uk-UA" altLang="en-US" dirty="0" smtClean="0"/>
          </a:p>
          <a:p>
            <a:r>
              <a:rPr lang="uk-UA" altLang="en-US" dirty="0" smtClean="0"/>
              <a:t>-</a:t>
            </a:r>
            <a:r>
              <a:rPr lang="uk-UA" altLang="en-US" b="1" dirty="0" smtClean="0"/>
              <a:t>   </a:t>
            </a:r>
            <a:r>
              <a:rPr lang="en-US" altLang="en-US" b="1" dirty="0" smtClean="0"/>
              <a:t>DEVELOPMENT OF HORTICULTURE, VILTICULTURE , CROP PRODUCTION , ORGANIZATION OF PROCESSING THESE PRODUCTS ;</a:t>
            </a:r>
          </a:p>
          <a:p>
            <a:r>
              <a:rPr lang="en-US" altLang="en-US" b="1" dirty="0" smtClean="0"/>
              <a:t>- STEADY GROWTH IN DEMAND FOR AGRICULTURAL PRODUCTS;</a:t>
            </a:r>
            <a:endParaRPr lang="uk-UA" altLang="en-US" b="1" dirty="0"/>
          </a:p>
          <a:p>
            <a:r>
              <a:rPr lang="uk-UA" altLang="en-US" b="1" dirty="0"/>
              <a:t>- </a:t>
            </a:r>
            <a:r>
              <a:rPr lang="en-US" altLang="en-US" b="1" dirty="0" smtClean="0"/>
              <a:t>LAUNCHING NEW INDUSTRIAL PRODUCTS ;</a:t>
            </a:r>
            <a:endParaRPr lang="uk-UA" altLang="en-US" b="1" dirty="0"/>
          </a:p>
          <a:p>
            <a:r>
              <a:rPr lang="uk-UA" altLang="en-US" b="1" dirty="0"/>
              <a:t>- </a:t>
            </a:r>
            <a:r>
              <a:rPr lang="en-US" altLang="en-US" b="1" dirty="0" smtClean="0"/>
              <a:t>ATTRACTION OF INVESTMENS AND IMPROVE OF INVESTMENT ATTRACTIVENESS;</a:t>
            </a:r>
            <a:endParaRPr lang="en-US" altLang="en-US" b="1" dirty="0">
              <a:sym typeface="+mn-ea"/>
            </a:endParaRPr>
          </a:p>
          <a:p>
            <a:r>
              <a:rPr lang="en-US" altLang="en-US" b="1" dirty="0" smtClean="0">
                <a:sym typeface="+mn-ea"/>
              </a:rPr>
              <a:t>- NEW SPORTS, RECREATIONAL AND TOURIST FASILITIES ;</a:t>
            </a:r>
            <a:endParaRPr lang="en-US" altLang="en-US" b="1" dirty="0">
              <a:sym typeface="+mn-ea"/>
            </a:endParaRPr>
          </a:p>
          <a:p>
            <a:r>
              <a:rPr lang="uk-UA" altLang="en-US" b="1" dirty="0">
                <a:sym typeface="+mn-ea"/>
              </a:rPr>
              <a:t>- </a:t>
            </a:r>
            <a:r>
              <a:rPr lang="en-US" altLang="en-US" b="1" dirty="0" smtClean="0">
                <a:sym typeface="+mn-ea"/>
              </a:rPr>
              <a:t>DEVELOPMENT OF CROSS- BORDENER COOPERATION PROGRAM ;</a:t>
            </a:r>
            <a:endParaRPr lang="en-US" altLang="en-US" b="1" dirty="0">
              <a:sym typeface="+mn-ea"/>
            </a:endParaRPr>
          </a:p>
          <a:p>
            <a:r>
              <a:rPr lang="uk-UA" altLang="en-US" b="1" dirty="0">
                <a:sym typeface="+mn-ea"/>
              </a:rPr>
              <a:t>- </a:t>
            </a:r>
            <a:r>
              <a:rPr lang="en-US" altLang="en-US" b="1" dirty="0" smtClean="0">
                <a:sym typeface="+mn-ea"/>
              </a:rPr>
              <a:t>FOCUSING ON IMPROVING SOCIAL STANDARDS OF LIVING ;</a:t>
            </a:r>
            <a:endParaRPr lang="en-US" altLang="en-US" b="1" dirty="0">
              <a:sym typeface="+mn-ea"/>
            </a:endParaRPr>
          </a:p>
          <a:p>
            <a:r>
              <a:rPr lang="en-US" altLang="en-US" b="1" dirty="0" smtClean="0"/>
              <a:t>- ESTABLISHING COOPERATION WITH OTHER TERRITORIAL COMMUNITIES TO IMPLEMENT SOCIAL, INFRASTRUCTURE AND CULTURAL PROJECTS .</a:t>
            </a:r>
            <a:endParaRPr lang="uk-UA" altLang="en-US" b="1" dirty="0"/>
          </a:p>
        </p:txBody>
      </p:sp>
      <p:pic>
        <p:nvPicPr>
          <p:cNvPr id="10" name="Рисунок 10" descr="Зображення, що містить нашивка, емблема, символ, значок&#10;&#10;Автоматично згенерований опис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24595" y="4571365"/>
            <a:ext cx="2019300" cy="19088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24595" y="4408805"/>
            <a:ext cx="2202180" cy="2071370"/>
          </a:xfrm>
          <a:prstGeom prst="rect">
            <a:avLst/>
          </a:prstGeom>
        </p:spPr>
      </p:pic>
      <p:pic>
        <p:nvPicPr>
          <p:cNvPr id="3" name="Picture 2" descr="Семенович3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96300" y="1691640"/>
            <a:ext cx="2857500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" y="0"/>
            <a:ext cx="12191365" cy="216154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uk-UA" altLang="en-US" sz="2000" dirty="0"/>
              <a:t>	</a:t>
            </a:r>
            <a:r>
              <a:rPr lang="en-US" altLang="en-US" sz="2000" dirty="0" smtClean="0">
                <a:ln>
                  <a:solidFill>
                    <a:schemeClr val="tx1"/>
                  </a:solidFill>
                </a:ln>
              </a:rPr>
              <a:t>BILKIVSKA COMMUNITY WAS ESTABLISHED 2020</a:t>
            </a:r>
            <a:r>
              <a:rPr lang="uk-UA" altLang="en-US" sz="2000" dirty="0" smtClean="0">
                <a:ln>
                  <a:solidFill>
                    <a:schemeClr val="tx1"/>
                  </a:solidFill>
                </a:ln>
              </a:rPr>
              <a:t>. </a:t>
            </a:r>
            <a:r>
              <a:rPr lang="en-US" altLang="en-US" sz="2000" dirty="0" smtClean="0">
                <a:ln>
                  <a:solidFill>
                    <a:schemeClr val="tx1"/>
                  </a:solidFill>
                </a:ln>
              </a:rPr>
              <a:t>It consist of six settlements : Bilky , Velikiy Racovets , Maliy Racovets , Nyzhnie Bolotne , Imstichovo , Lukovo. The administrative centre of community is the village of Bilky.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/>
            </a:r>
            <a:br>
              <a:rPr lang="uk-UA" altLang="en-US" sz="2000" dirty="0">
                <a:ln>
                  <a:solidFill>
                    <a:schemeClr val="tx1"/>
                  </a:solidFill>
                </a:ln>
              </a:rPr>
            </a:br>
            <a:r>
              <a:rPr lang="en-US" altLang="en-US" sz="2000" dirty="0" smtClean="0">
                <a:ln>
                  <a:solidFill>
                    <a:schemeClr val="tx1"/>
                  </a:solidFill>
                </a:ln>
              </a:rPr>
              <a:t>                 Area</a:t>
            </a:r>
            <a:r>
              <a:rPr lang="uk-UA" altLang="en-US" sz="2000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>- 149,6 км2</a:t>
            </a:r>
            <a:r>
              <a:rPr lang="en-US" altLang="en-US" sz="2000" dirty="0">
                <a:ln>
                  <a:solidFill>
                    <a:schemeClr val="tx1"/>
                  </a:solidFill>
                </a:ln>
              </a:rPr>
              <a:t>;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altLang="en-US" sz="2000" dirty="0" smtClean="0">
                <a:ln>
                  <a:solidFill>
                    <a:schemeClr val="tx1"/>
                  </a:solidFill>
                </a:ln>
              </a:rPr>
              <a:t>population</a:t>
            </a:r>
            <a:r>
              <a:rPr lang="uk-UA" altLang="en-US" sz="2000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>- 20 700 </a:t>
            </a:r>
            <a:r>
              <a:rPr lang="en-US" altLang="en-US" sz="2000" dirty="0" smtClean="0">
                <a:ln>
                  <a:solidFill>
                    <a:schemeClr val="tx1"/>
                  </a:solidFill>
                </a:ln>
              </a:rPr>
              <a:t>people</a:t>
            </a:r>
            <a:r>
              <a:rPr lang="uk-UA" altLang="en-US" sz="2000" dirty="0" smtClean="0">
                <a:ln>
                  <a:solidFill>
                    <a:schemeClr val="tx1"/>
                  </a:solidFill>
                </a:ln>
              </a:rPr>
              <a:t>.</a:t>
            </a:r>
            <a:r>
              <a:rPr lang="en-US" altLang="uk-UA" sz="2000" dirty="0">
                <a:ln>
                  <a:solidFill>
                    <a:schemeClr val="tx1"/>
                  </a:solidFill>
                </a:ln>
              </a:rPr>
              <a:t>;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altLang="en-US" sz="2000" dirty="0" smtClean="0">
                <a:ln>
                  <a:solidFill>
                    <a:schemeClr val="tx1"/>
                  </a:solidFill>
                </a:ln>
              </a:rPr>
              <a:t>population density</a:t>
            </a:r>
            <a:r>
              <a:rPr lang="uk-UA" altLang="en-US" sz="2000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>- 138 </a:t>
            </a:r>
            <a:r>
              <a:rPr lang="en-US" altLang="en-US" sz="2000" dirty="0" smtClean="0">
                <a:ln>
                  <a:solidFill>
                    <a:schemeClr val="tx1"/>
                  </a:solidFill>
                </a:ln>
              </a:rPr>
              <a:t>people per</a:t>
            </a:r>
            <a:r>
              <a:rPr lang="uk-UA" altLang="en-US" sz="2000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>1 км2</a:t>
            </a:r>
            <a:r>
              <a:rPr lang="en-US" altLang="uk-UA" sz="2000" dirty="0">
                <a:ln>
                  <a:solidFill>
                    <a:schemeClr val="tx1"/>
                  </a:solidFill>
                </a:ln>
              </a:rPr>
              <a:t>.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/>
            </a:r>
            <a:br>
              <a:rPr lang="uk-UA" altLang="en-US" sz="2000" dirty="0">
                <a:ln>
                  <a:solidFill>
                    <a:schemeClr val="tx1"/>
                  </a:solidFill>
                </a:ln>
              </a:rPr>
            </a:b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>	</a:t>
            </a:r>
            <a:r>
              <a:rPr lang="en-US" altLang="en-US" sz="2000" dirty="0" smtClean="0">
                <a:ln>
                  <a:solidFill>
                    <a:schemeClr val="tx1"/>
                  </a:solidFill>
                </a:ln>
              </a:rPr>
              <a:t>Our community borders the following communities : Dovzanska , Vynogradivska , Irshavska , Khustska .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/>
            </a:r>
            <a:br>
              <a:rPr lang="uk-UA" altLang="en-US" sz="2000" dirty="0">
                <a:ln>
                  <a:solidFill>
                    <a:schemeClr val="tx1"/>
                  </a:solidFill>
                </a:ln>
              </a:rPr>
            </a:b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>	</a:t>
            </a:r>
            <a:r>
              <a:rPr lang="en-US" altLang="en-US" sz="2000" dirty="0" smtClean="0">
                <a:ln>
                  <a:solidFill>
                    <a:schemeClr val="tx1"/>
                  </a:solidFill>
                </a:ln>
              </a:rPr>
              <a:t>Website</a:t>
            </a:r>
            <a:r>
              <a:rPr lang="uk-UA" altLang="en-US" sz="2000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</a:rPr>
              <a:t>: </a:t>
            </a:r>
            <a:r>
              <a:rPr lang="uk-UA" altLang="en-US" sz="2000" dirty="0">
                <a:ln>
                  <a:solidFill>
                    <a:schemeClr val="tx1"/>
                  </a:solidFill>
                </a:ln>
                <a:hlinkClick r:id="rId2" action="ppaction://hlinkfile"/>
              </a:rPr>
              <a:t>https://bilkigr.gov.ua/</a:t>
            </a:r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6800" y="2161540"/>
            <a:ext cx="7315200" cy="469582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4" name="Text Box 3"/>
          <p:cNvSpPr txBox="1"/>
          <p:nvPr/>
        </p:nvSpPr>
        <p:spPr>
          <a:xfrm>
            <a:off x="0" y="2161540"/>
            <a:ext cx="4823460" cy="4695825"/>
          </a:xfrm>
          <a:prstGeom prst="rect">
            <a:avLst/>
          </a:prstGeom>
          <a:solidFill>
            <a:srgbClr val="FFFF00"/>
          </a:solidFill>
          <a:ln>
            <a:solidFill>
              <a:schemeClr val="accent6"/>
            </a:solidFill>
          </a:ln>
        </p:spPr>
        <p:txBody>
          <a:bodyPr wrap="square" rtlCol="0">
            <a:noAutofit/>
          </a:bodyPr>
          <a:lstStyle/>
          <a:p>
            <a:r>
              <a:rPr lang="en-US" altLang="en-US" b="1" dirty="0" smtClean="0"/>
              <a:t>DISTANCES</a:t>
            </a:r>
            <a:r>
              <a:rPr lang="uk-UA" altLang="en-US" b="1" dirty="0" smtClean="0">
                <a:ln>
                  <a:noFill/>
                </a:ln>
              </a:rPr>
              <a:t>: </a:t>
            </a:r>
            <a:r>
              <a:rPr lang="en-US" altLang="en-US" b="1" dirty="0" err="1" smtClean="0">
                <a:sym typeface="+mn-ea"/>
              </a:rPr>
              <a:t>Vinogradiv</a:t>
            </a:r>
            <a:r>
              <a:rPr lang="uk-UA" altLang="en-US" b="1" dirty="0" smtClean="0">
                <a:ln>
                  <a:noFill/>
                </a:ln>
                <a:sym typeface="+mn-ea"/>
              </a:rPr>
              <a:t> </a:t>
            </a:r>
            <a:r>
              <a:rPr lang="uk-UA" altLang="en-US" b="1" dirty="0">
                <a:ln>
                  <a:noFill/>
                </a:ln>
                <a:sym typeface="+mn-ea"/>
              </a:rPr>
              <a:t>- 36 км</a:t>
            </a:r>
            <a:endParaRPr lang="uk-UA" altLang="en-US" b="1" dirty="0">
              <a:ln>
                <a:noFill/>
              </a:ln>
            </a:endParaRPr>
          </a:p>
          <a:p>
            <a:r>
              <a:rPr lang="uk-UA" altLang="en-US" b="1" dirty="0">
                <a:ln>
                  <a:noFill/>
                </a:ln>
              </a:rPr>
              <a:t>                   </a:t>
            </a:r>
            <a:r>
              <a:rPr lang="en-US" altLang="en-US" b="1" dirty="0" smtClean="0"/>
              <a:t>   </a:t>
            </a:r>
            <a:r>
              <a:rPr lang="en-US" altLang="en-US" b="1" dirty="0" err="1" smtClean="0"/>
              <a:t>Khust</a:t>
            </a:r>
            <a:r>
              <a:rPr lang="uk-UA" altLang="en-US" b="1" dirty="0" smtClean="0">
                <a:ln>
                  <a:noFill/>
                </a:ln>
              </a:rPr>
              <a:t> </a:t>
            </a:r>
            <a:r>
              <a:rPr lang="uk-UA" altLang="en-US" b="1" dirty="0">
                <a:ln>
                  <a:noFill/>
                </a:ln>
              </a:rPr>
              <a:t>- 42 км          </a:t>
            </a:r>
          </a:p>
          <a:p>
            <a:pPr indent="457200"/>
            <a:r>
              <a:rPr lang="uk-UA" altLang="en-US" b="1" dirty="0">
                <a:ln>
                  <a:noFill/>
                </a:ln>
              </a:rPr>
              <a:t>          </a:t>
            </a:r>
            <a:r>
              <a:rPr lang="en-US" altLang="en-US" b="1" dirty="0" smtClean="0"/>
              <a:t>   </a:t>
            </a:r>
            <a:r>
              <a:rPr lang="en-US" altLang="en-US" b="1" dirty="0" err="1" smtClean="0"/>
              <a:t>Beregovo</a:t>
            </a:r>
            <a:r>
              <a:rPr lang="uk-UA" altLang="en-US" b="1" dirty="0" smtClean="0">
                <a:ln>
                  <a:noFill/>
                </a:ln>
              </a:rPr>
              <a:t> </a:t>
            </a:r>
            <a:r>
              <a:rPr lang="uk-UA" altLang="en-US" b="1" dirty="0">
                <a:ln>
                  <a:noFill/>
                </a:ln>
              </a:rPr>
              <a:t>- 47 км</a:t>
            </a:r>
          </a:p>
          <a:p>
            <a:pPr indent="457200"/>
            <a:r>
              <a:rPr lang="uk-UA" altLang="en-US" b="1" dirty="0">
                <a:ln>
                  <a:noFill/>
                </a:ln>
              </a:rPr>
              <a:t>          </a:t>
            </a:r>
            <a:r>
              <a:rPr lang="en-US" altLang="en-US" b="1" dirty="0" smtClean="0">
                <a:ln>
                  <a:noFill/>
                </a:ln>
              </a:rPr>
              <a:t>   </a:t>
            </a:r>
            <a:r>
              <a:rPr lang="en-US" altLang="en-US" b="1" dirty="0" err="1" smtClean="0">
                <a:ln>
                  <a:noFill/>
                </a:ln>
              </a:rPr>
              <a:t>Mukachevo</a:t>
            </a:r>
            <a:r>
              <a:rPr lang="uk-UA" altLang="en-US" b="1" dirty="0" smtClean="0">
                <a:ln>
                  <a:noFill/>
                </a:ln>
              </a:rPr>
              <a:t> </a:t>
            </a:r>
            <a:r>
              <a:rPr lang="uk-UA" altLang="en-US" b="1" dirty="0">
                <a:ln>
                  <a:noFill/>
                </a:ln>
              </a:rPr>
              <a:t>- 51 км</a:t>
            </a:r>
          </a:p>
          <a:p>
            <a:pPr indent="457200"/>
            <a:r>
              <a:rPr lang="uk-UA" altLang="en-US" b="1" dirty="0">
                <a:ln>
                  <a:noFill/>
                </a:ln>
              </a:rPr>
              <a:t>          </a:t>
            </a:r>
            <a:r>
              <a:rPr lang="en-US" altLang="en-US" b="1" dirty="0" smtClean="0"/>
              <a:t>   </a:t>
            </a:r>
            <a:r>
              <a:rPr lang="en-US" altLang="en-US" b="1" dirty="0" err="1" smtClean="0"/>
              <a:t>Uzhorod</a:t>
            </a:r>
            <a:r>
              <a:rPr lang="uk-UA" altLang="en-US" b="1" dirty="0" smtClean="0">
                <a:ln>
                  <a:noFill/>
                </a:ln>
              </a:rPr>
              <a:t>- </a:t>
            </a:r>
            <a:r>
              <a:rPr lang="uk-UA" altLang="en-US" b="1" dirty="0">
                <a:ln>
                  <a:noFill/>
                </a:ln>
              </a:rPr>
              <a:t>92 км</a:t>
            </a:r>
          </a:p>
          <a:p>
            <a:pPr indent="457200"/>
            <a:r>
              <a:rPr lang="uk-UA" altLang="en-US" b="1" dirty="0">
                <a:ln>
                  <a:noFill/>
                </a:ln>
              </a:rPr>
              <a:t>          </a:t>
            </a:r>
            <a:r>
              <a:rPr lang="en-US" altLang="en-US" b="1" dirty="0" smtClean="0"/>
              <a:t>   </a:t>
            </a:r>
            <a:r>
              <a:rPr lang="en-US" altLang="en-US" b="1" dirty="0" err="1" smtClean="0"/>
              <a:t>Rakhiv</a:t>
            </a:r>
            <a:r>
              <a:rPr lang="uk-UA" altLang="en-US" b="1" dirty="0" smtClean="0">
                <a:ln>
                  <a:noFill/>
                </a:ln>
              </a:rPr>
              <a:t> </a:t>
            </a:r>
            <a:r>
              <a:rPr lang="uk-UA" altLang="en-US" b="1" dirty="0">
                <a:ln>
                  <a:noFill/>
                </a:ln>
              </a:rPr>
              <a:t>- 148 км</a:t>
            </a:r>
          </a:p>
          <a:p>
            <a:pPr indent="457200"/>
            <a:r>
              <a:rPr lang="uk-UA" altLang="en-US" b="1" dirty="0">
                <a:ln>
                  <a:noFill/>
                </a:ln>
              </a:rPr>
              <a:t>          </a:t>
            </a:r>
            <a:r>
              <a:rPr lang="en-US" altLang="en-US" b="1" dirty="0" smtClean="0"/>
              <a:t>   </a:t>
            </a:r>
            <a:r>
              <a:rPr lang="en-US" altLang="en-US" b="1" dirty="0" err="1" smtClean="0"/>
              <a:t>Lviv</a:t>
            </a:r>
            <a:r>
              <a:rPr lang="uk-UA" altLang="en-US" b="1" dirty="0" smtClean="0">
                <a:ln>
                  <a:noFill/>
                </a:ln>
              </a:rPr>
              <a:t> </a:t>
            </a:r>
            <a:r>
              <a:rPr lang="uk-UA" altLang="en-US" b="1" dirty="0">
                <a:ln>
                  <a:noFill/>
                </a:ln>
              </a:rPr>
              <a:t>- 270 км</a:t>
            </a:r>
          </a:p>
          <a:p>
            <a:pPr indent="457200"/>
            <a:r>
              <a:rPr lang="uk-UA" altLang="en-US" b="1" dirty="0">
                <a:ln>
                  <a:noFill/>
                </a:ln>
              </a:rPr>
              <a:t>          </a:t>
            </a:r>
            <a:r>
              <a:rPr lang="en-US" altLang="en-US" b="1" dirty="0" smtClean="0"/>
              <a:t>   Kyiv</a:t>
            </a:r>
            <a:r>
              <a:rPr lang="uk-UA" altLang="en-US" b="1" dirty="0" smtClean="0">
                <a:ln>
                  <a:noFill/>
                </a:ln>
              </a:rPr>
              <a:t> </a:t>
            </a:r>
            <a:r>
              <a:rPr lang="uk-UA" altLang="en-US" b="1" dirty="0">
                <a:ln>
                  <a:noFill/>
                </a:ln>
              </a:rPr>
              <a:t>- 812 км </a:t>
            </a:r>
          </a:p>
          <a:p>
            <a:pPr indent="457200"/>
            <a:endParaRPr lang="uk-UA" altLang="en-US" b="1" dirty="0">
              <a:ln>
                <a:noFill/>
              </a:ln>
            </a:endParaRPr>
          </a:p>
          <a:p>
            <a:pPr indent="457200"/>
            <a:r>
              <a:rPr lang="uk-UA" altLang="en-US" b="1" dirty="0">
                <a:ln>
                  <a:noFill/>
                </a:ln>
              </a:rPr>
              <a:t>         </a:t>
            </a:r>
            <a:r>
              <a:rPr lang="en-US" altLang="en-US" b="1" dirty="0" smtClean="0"/>
              <a:t>To the Hungarian border</a:t>
            </a:r>
            <a:r>
              <a:rPr lang="uk-UA" altLang="en-US" b="1" dirty="0" smtClean="0">
                <a:ln>
                  <a:noFill/>
                </a:ln>
              </a:rPr>
              <a:t>- </a:t>
            </a:r>
            <a:r>
              <a:rPr lang="uk-UA" altLang="en-US" b="1" dirty="0">
                <a:ln>
                  <a:noFill/>
                </a:ln>
              </a:rPr>
              <a:t>44 км</a:t>
            </a:r>
          </a:p>
          <a:p>
            <a:pPr indent="457200"/>
            <a:r>
              <a:rPr lang="uk-UA" altLang="en-US" b="1" dirty="0">
                <a:ln>
                  <a:noFill/>
                </a:ln>
              </a:rPr>
              <a:t>         </a:t>
            </a:r>
            <a:r>
              <a:rPr lang="en-US" altLang="en-US" b="1" dirty="0" smtClean="0"/>
              <a:t>To the Romanian border</a:t>
            </a:r>
            <a:r>
              <a:rPr lang="uk-UA" altLang="en-US" b="1" dirty="0" smtClean="0">
                <a:ln>
                  <a:noFill/>
                </a:ln>
              </a:rPr>
              <a:t> </a:t>
            </a:r>
            <a:r>
              <a:rPr lang="uk-UA" altLang="en-US" b="1" dirty="0">
                <a:ln>
                  <a:noFill/>
                </a:ln>
              </a:rPr>
              <a:t>- 58 км</a:t>
            </a:r>
          </a:p>
          <a:p>
            <a:pPr indent="457200"/>
            <a:r>
              <a:rPr lang="uk-UA" altLang="en-US" b="1" dirty="0">
                <a:ln>
                  <a:noFill/>
                </a:ln>
              </a:rPr>
              <a:t>         </a:t>
            </a:r>
            <a:r>
              <a:rPr lang="en-US" altLang="en-US" b="1" dirty="0" smtClean="0"/>
              <a:t>To the Slovak border</a:t>
            </a:r>
            <a:r>
              <a:rPr lang="uk-UA" altLang="en-US" b="1" dirty="0" smtClean="0">
                <a:ln>
                  <a:noFill/>
                </a:ln>
              </a:rPr>
              <a:t> </a:t>
            </a:r>
            <a:r>
              <a:rPr lang="uk-UA" altLang="en-US" b="1" dirty="0">
                <a:ln>
                  <a:noFill/>
                </a:ln>
              </a:rPr>
              <a:t>- 92 км</a:t>
            </a:r>
          </a:p>
          <a:p>
            <a:pPr indent="457200"/>
            <a:r>
              <a:rPr lang="uk-UA" altLang="en-US" b="1" dirty="0">
                <a:ln>
                  <a:noFill/>
                </a:ln>
              </a:rPr>
              <a:t>         </a:t>
            </a:r>
            <a:r>
              <a:rPr lang="en-US" altLang="en-US" b="1" dirty="0" smtClean="0"/>
              <a:t>To the Polish border</a:t>
            </a:r>
            <a:r>
              <a:rPr lang="uk-UA" altLang="en-US" b="1" dirty="0" smtClean="0">
                <a:ln>
                  <a:noFill/>
                </a:ln>
              </a:rPr>
              <a:t> </a:t>
            </a:r>
            <a:r>
              <a:rPr lang="uk-UA" altLang="en-US" b="1" dirty="0">
                <a:ln>
                  <a:noFill/>
                </a:ln>
              </a:rPr>
              <a:t>- 246 км</a:t>
            </a:r>
          </a:p>
          <a:p>
            <a:pPr indent="457200"/>
            <a:r>
              <a:rPr lang="uk-UA" altLang="en-US" dirty="0"/>
              <a:t>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9175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/>
            <a:r>
              <a:rPr lang="en-US" altLang="en-US" dirty="0" smtClean="0">
                <a:ln>
                  <a:solidFill>
                    <a:sysClr val="windowText" lastClr="000000"/>
                  </a:solidFill>
                </a:ln>
              </a:rPr>
              <a:t>NATURAL RESOURSES</a:t>
            </a:r>
            <a:endParaRPr lang="uk-UA" altLang="en-US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384300"/>
            <a:ext cx="10515600" cy="4792980"/>
          </a:xfr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uk-UA" altLang="en-US" sz="1600" dirty="0">
                <a:ln>
                  <a:solidFill>
                    <a:sysClr val="windowText" lastClr="000000"/>
                  </a:solidFill>
                </a:ln>
                <a:sym typeface="+mn-ea"/>
              </a:rPr>
              <a:t>                                                                       </a:t>
            </a:r>
            <a:r>
              <a:rPr lang="uk-UA" altLang="en-US" sz="1800" dirty="0">
                <a:ln>
                  <a:solidFill>
                    <a:sysClr val="windowText" lastClr="000000"/>
                  </a:solidFill>
                </a:ln>
                <a:sym typeface="+mn-ea"/>
              </a:rPr>
              <a:t> </a:t>
            </a:r>
            <a:r>
              <a:rPr lang="en-US" altLang="en-US" sz="1800" dirty="0" smtClean="0">
                <a:ln>
                  <a:solidFill>
                    <a:sysClr val="windowText" lastClr="000000"/>
                  </a:solidFill>
                </a:ln>
                <a:sym typeface="+mn-ea"/>
              </a:rPr>
              <a:t>Structures of land and natural recourses :</a:t>
            </a:r>
            <a:r>
              <a:rPr lang="uk-UA" altLang="en-US" sz="1800" dirty="0" smtClean="0">
                <a:ln>
                  <a:solidFill>
                    <a:sysClr val="windowText" lastClr="000000"/>
                  </a:solidFill>
                </a:ln>
                <a:sym typeface="+mn-ea"/>
              </a:rPr>
              <a:t>                                          </a:t>
            </a:r>
            <a:endParaRPr lang="uk-UA" altLang="en-US" sz="1800" dirty="0">
              <a:ln>
                <a:solidFill>
                  <a:sysClr val="windowText" lastClr="000000"/>
                </a:solidFill>
              </a:ln>
            </a:endParaRPr>
          </a:p>
          <a:p>
            <a:pPr>
              <a:lnSpc>
                <a:spcPct val="80000"/>
              </a:lnSpc>
            </a:pPr>
            <a:r>
              <a:rPr lang="en-US" altLang="en-US" sz="1600" b="1" dirty="0" smtClean="0">
                <a:sym typeface="+mn-ea"/>
              </a:rPr>
              <a:t>Forests and shrubs – 54 % of territory ;</a:t>
            </a:r>
            <a:endParaRPr lang="uk-UA" altLang="en-US" sz="1600" b="1" dirty="0">
              <a:ln>
                <a:noFill/>
              </a:ln>
            </a:endParaRPr>
          </a:p>
          <a:p>
            <a:pPr>
              <a:lnSpc>
                <a:spcPct val="80000"/>
              </a:lnSpc>
            </a:pPr>
            <a:r>
              <a:rPr lang="en-US" altLang="en-US" sz="1600" b="1" dirty="0" smtClean="0"/>
              <a:t>Climate– moderately continental ;</a:t>
            </a:r>
            <a:endParaRPr lang="uk-UA" altLang="en-US" sz="1600" b="1" dirty="0">
              <a:ln>
                <a:noFill/>
              </a:ln>
            </a:endParaRPr>
          </a:p>
          <a:p>
            <a:pPr>
              <a:lnSpc>
                <a:spcPct val="80000"/>
              </a:lnSpc>
            </a:pPr>
            <a:r>
              <a:rPr lang="en-US" altLang="uk-UA" sz="1600" b="1" dirty="0" smtClean="0">
                <a:sym typeface="+mn-ea"/>
              </a:rPr>
              <a:t>Agricultural land – 24 % of territory ;</a:t>
            </a:r>
            <a:endParaRPr lang="uk-UA" altLang="uk-UA" sz="1600" b="1" dirty="0">
              <a:ln>
                <a:noFill/>
              </a:ln>
              <a:sym typeface="+mn-ea"/>
            </a:endParaRPr>
          </a:p>
          <a:p>
            <a:pPr>
              <a:lnSpc>
                <a:spcPct val="80000"/>
              </a:lnSpc>
            </a:pPr>
            <a:r>
              <a:rPr lang="en-US" altLang="uk-UA" sz="1600" b="1" dirty="0" smtClean="0">
                <a:sym typeface="+mn-ea"/>
              </a:rPr>
              <a:t>Water resources – Borzhava River -</a:t>
            </a:r>
            <a:r>
              <a:rPr lang="uk-UA" altLang="uk-UA" sz="1600" b="1" dirty="0" smtClean="0">
                <a:ln>
                  <a:noFill/>
                </a:ln>
                <a:sym typeface="+mn-ea"/>
              </a:rPr>
              <a:t>13 </a:t>
            </a:r>
            <a:r>
              <a:rPr lang="uk-UA" altLang="uk-UA" sz="1600" b="1" dirty="0">
                <a:ln>
                  <a:noFill/>
                </a:ln>
                <a:sym typeface="+mn-ea"/>
              </a:rPr>
              <a:t>км</a:t>
            </a:r>
            <a:r>
              <a:rPr lang="uk-UA" altLang="en-US" sz="1600" b="1" dirty="0">
                <a:ln>
                  <a:solidFill>
                    <a:sysClr val="windowText" lastClr="000000"/>
                  </a:solidFill>
                </a:ln>
                <a:sym typeface="+mn-ea"/>
              </a:rPr>
              <a:t> </a:t>
            </a:r>
            <a:r>
              <a:rPr lang="en-US" altLang="en-US" sz="1600" dirty="0" smtClean="0">
                <a:ln>
                  <a:solidFill>
                    <a:sysClr val="windowText" lastClr="000000"/>
                  </a:solidFill>
                </a:ln>
                <a:sym typeface="+mn-ea"/>
              </a:rPr>
              <a:t>long</a:t>
            </a:r>
            <a:endParaRPr lang="uk-UA" altLang="en-US" sz="1600" dirty="0">
              <a:ln>
                <a:solidFill>
                  <a:sysClr val="windowText" lastClr="000000"/>
                </a:solidFill>
              </a:ln>
              <a:sym typeface="+mn-ea"/>
            </a:endParaRPr>
          </a:p>
          <a:p>
            <a:pPr>
              <a:lnSpc>
                <a:spcPct val="80000"/>
              </a:lnSpc>
            </a:pPr>
            <a:r>
              <a:rPr lang="en-US" altLang="en-US" sz="1600" dirty="0" smtClean="0">
                <a:ln>
                  <a:solidFill>
                    <a:sysClr val="windowText" lastClr="000000"/>
                  </a:solidFill>
                </a:ln>
              </a:rPr>
              <a:t>Minerals – brown coal , andisite – dacities , natural mineral paints ( pigments ) , ceramic clay , mineral water  </a:t>
            </a:r>
            <a:endParaRPr lang="uk-UA" altLang="en-US" sz="1600" dirty="0">
              <a:ln>
                <a:solidFill>
                  <a:sysClr val="windowText" lastClr="000000"/>
                </a:solidFill>
              </a:ln>
            </a:endParaRPr>
          </a:p>
          <a:p>
            <a:pPr marL="0" indent="0">
              <a:buNone/>
            </a:pPr>
            <a:r>
              <a:rPr lang="en-US" altLang="en-US" sz="1600" dirty="0" smtClean="0">
                <a:ln>
                  <a:solidFill>
                    <a:sysClr val="windowText" lastClr="000000"/>
                  </a:solidFill>
                </a:ln>
                <a:sym typeface="+mn-ea"/>
              </a:rPr>
              <a:t>   Soils  - suitable for growing fruits and agricultural crops</a:t>
            </a:r>
            <a:endParaRPr lang="uk-UA" altLang="en-US" sz="1600" dirty="0">
              <a:ln>
                <a:solidFill>
                  <a:sysClr val="windowText" lastClr="000000"/>
                </a:solidFill>
              </a:ln>
              <a:sym typeface="+mn-ea"/>
            </a:endParaRPr>
          </a:p>
          <a:p>
            <a:pPr marL="0" indent="0">
              <a:buNone/>
            </a:pPr>
            <a:endParaRPr lang="uk-UA" altLang="en-US" sz="1600" b="1" dirty="0">
              <a:ln>
                <a:noFill/>
              </a:ln>
            </a:endParaRPr>
          </a:p>
          <a:p>
            <a:pPr>
              <a:lnSpc>
                <a:spcPct val="80000"/>
              </a:lnSpc>
              <a:buNone/>
            </a:pPr>
            <a:endParaRPr lang="uk-UA" altLang="uk-UA" sz="1600" b="1" dirty="0">
              <a:ln>
                <a:noFill/>
              </a:ln>
            </a:endParaRPr>
          </a:p>
          <a:p>
            <a:pPr marL="0" indent="0">
              <a:buNone/>
            </a:pPr>
            <a:endParaRPr lang="uk-UA" altLang="en-US" sz="1600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3" name="Picture 2" descr="річка білка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53535" y="4262755"/>
            <a:ext cx="3613785" cy="1988185"/>
          </a:xfrm>
          <a:prstGeom prst="rect">
            <a:avLst/>
          </a:prstGeom>
        </p:spPr>
      </p:pic>
      <p:pic>
        <p:nvPicPr>
          <p:cNvPr id="4" name="Picture 3" descr="ліс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3755" y="4262755"/>
            <a:ext cx="3319145" cy="1987550"/>
          </a:xfrm>
          <a:prstGeom prst="rect">
            <a:avLst/>
          </a:prstGeom>
        </p:spPr>
      </p:pic>
      <p:pic>
        <p:nvPicPr>
          <p:cNvPr id="5" name="Picture 4" descr="ліс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3035" y="4262755"/>
            <a:ext cx="3581400" cy="19843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3640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en-US" dirty="0" smtClean="0"/>
              <a:t>MAIN DEVELOPMENT GOALS OF THE BILKILSKA TERRITORIAL COMMUNITY</a:t>
            </a:r>
            <a:endParaRPr lang="uk-UA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9870"/>
            <a:ext cx="10515600" cy="467741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uk-UA" altLang="en-US" sz="2400"/>
              <a:t>                                         </a:t>
            </a:r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 sz="2400"/>
          </a:p>
          <a:p>
            <a:pPr marL="0" indent="0">
              <a:lnSpc>
                <a:spcPct val="70000"/>
              </a:lnSpc>
              <a:buNone/>
            </a:pPr>
            <a:endParaRPr lang="uk-UA" altLang="en-US"/>
          </a:p>
          <a:p>
            <a:pPr marL="0" indent="0">
              <a:lnSpc>
                <a:spcPct val="70000"/>
              </a:lnSpc>
              <a:buNone/>
            </a:pPr>
            <a:endParaRPr lang="uk-UA" altLang="en-US"/>
          </a:p>
          <a:p>
            <a:pPr marL="0" indent="0">
              <a:lnSpc>
                <a:spcPct val="70000"/>
              </a:lnSpc>
              <a:buNone/>
            </a:pPr>
            <a:r>
              <a:rPr lang="uk-UA" altLang="en-US"/>
              <a:t> </a:t>
            </a:r>
          </a:p>
        </p:txBody>
      </p:sp>
      <p:graphicFrame>
        <p:nvGraphicFramePr>
          <p:cNvPr id="5" name="Table 4"/>
          <p:cNvGraphicFramePr/>
          <p:nvPr/>
        </p:nvGraphicFramePr>
        <p:xfrm>
          <a:off x="837565" y="1499235"/>
          <a:ext cx="10516235" cy="4678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3355"/>
                <a:gridCol w="2685415"/>
                <a:gridCol w="5117465"/>
              </a:tblGrid>
              <a:tr h="12014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b="1" dirty="0" smtClean="0"/>
                        <a:t>      STRATEGIC</a:t>
                      </a:r>
                      <a:r>
                        <a:rPr lang="en-US" altLang="en-US" b="1" baseline="0" dirty="0" smtClean="0"/>
                        <a:t> GOAL 1 </a:t>
                      </a:r>
                      <a:endParaRPr lang="uk-UA" altLang="en-US" b="1" dirty="0"/>
                    </a:p>
                    <a:p>
                      <a:pPr algn="ctr">
                        <a:buNone/>
                      </a:pPr>
                      <a:r>
                        <a:rPr lang="en-US" altLang="en-US" b="1" dirty="0" smtClean="0"/>
                        <a:t>ECONOMICAL</a:t>
                      </a:r>
                      <a:r>
                        <a:rPr lang="en-US" altLang="en-US" b="1" baseline="0" dirty="0" smtClean="0"/>
                        <a:t> VIABLE COMMUNITY</a:t>
                      </a:r>
                      <a:endParaRPr lang="uk-UA" altLang="en-US" b="1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dirty="0" smtClean="0"/>
                        <a:t>STRATEGIC</a:t>
                      </a:r>
                      <a:r>
                        <a:rPr lang="en-US" altLang="en-US" baseline="0" dirty="0" smtClean="0"/>
                        <a:t>  GOAL 2</a:t>
                      </a:r>
                    </a:p>
                    <a:p>
                      <a:pPr algn="ctr">
                        <a:buNone/>
                      </a:pPr>
                      <a:r>
                        <a:rPr lang="en-US" altLang="en-US" baseline="0" dirty="0" smtClean="0"/>
                        <a:t>COMMUNITY  OPEN TO PEOPLE</a:t>
                      </a: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dirty="0" smtClean="0"/>
                        <a:t>STRATEGIC</a:t>
                      </a:r>
                      <a:r>
                        <a:rPr lang="en-US" altLang="en-US" baseline="0" dirty="0" smtClean="0"/>
                        <a:t> GOAL  3</a:t>
                      </a:r>
                    </a:p>
                    <a:p>
                      <a:pPr algn="ctr">
                        <a:buNone/>
                      </a:pPr>
                      <a:r>
                        <a:rPr lang="en-US" altLang="en-US" baseline="0" dirty="0" smtClean="0"/>
                        <a:t>COMMUNITY WITH ENERGY- EFFICIENT INFRACTRUCTURE FOR COMFORTABLE AND SAFE LIVING , FRIENDLY TO THE ENVIRONMENT</a:t>
                      </a: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9239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dirty="0" smtClean="0"/>
                        <a:t>Development</a:t>
                      </a:r>
                      <a:r>
                        <a:rPr lang="en-US" altLang="en-US" baseline="0" dirty="0" smtClean="0"/>
                        <a:t> of the agricultural sector and attraction of investments</a:t>
                      </a: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dirty="0" smtClean="0"/>
                        <a:t>Development</a:t>
                      </a:r>
                      <a:r>
                        <a:rPr lang="en-US" altLang="en-US" baseline="0" dirty="0" smtClean="0"/>
                        <a:t> of human potential</a:t>
                      </a: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dirty="0" smtClean="0"/>
                        <a:t>Construction</a:t>
                      </a:r>
                      <a:r>
                        <a:rPr lang="en-US" altLang="en-US" baseline="0" dirty="0" smtClean="0"/>
                        <a:t> and renewal of networks and infrastructure facilities in the company </a:t>
                      </a: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9245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dirty="0" smtClean="0"/>
                        <a:t>Promoting</a:t>
                      </a:r>
                      <a:r>
                        <a:rPr lang="en-US" altLang="en-US" baseline="0" dirty="0" smtClean="0"/>
                        <a:t> entrepreneurship development </a:t>
                      </a: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en-US" dirty="0" smtClean="0"/>
                        <a:t>Formation</a:t>
                      </a:r>
                      <a:r>
                        <a:rPr lang="en-US" altLang="en-US" baseline="0" dirty="0" smtClean="0"/>
                        <a:t> of an active life position among community residents</a:t>
                      </a: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dirty="0" smtClean="0"/>
                        <a:t>Safe</a:t>
                      </a:r>
                      <a:r>
                        <a:rPr lang="en-US" altLang="en-US" baseline="0" dirty="0" smtClean="0"/>
                        <a:t> , energy – efficient and comfortable living</a:t>
                      </a:r>
                      <a:endParaRPr lang="uk-UA" altLang="en-US" dirty="0"/>
                    </a:p>
                    <a:p>
                      <a:pPr>
                        <a:buNone/>
                      </a:pP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6470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dirty="0" smtClean="0"/>
                        <a:t>Development</a:t>
                      </a:r>
                      <a:r>
                        <a:rPr lang="en-US" altLang="en-US" baseline="0" dirty="0" smtClean="0"/>
                        <a:t> of </a:t>
                      </a:r>
                      <a:r>
                        <a:rPr lang="en-US" altLang="en-US" baseline="0" dirty="0" err="1" smtClean="0"/>
                        <a:t>turism</a:t>
                      </a: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dirty="0" smtClean="0"/>
                        <a:t>Community</a:t>
                      </a:r>
                      <a:r>
                        <a:rPr lang="en-US" altLang="en-US" baseline="0" dirty="0" smtClean="0"/>
                        <a:t> planning</a:t>
                      </a: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98107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uk-UA" altLang="en-US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en-US" dirty="0" smtClean="0"/>
                        <a:t>Environmentally</a:t>
                      </a:r>
                      <a:r>
                        <a:rPr lang="en-US" altLang="en-US" baseline="0" dirty="0" smtClean="0"/>
                        <a:t> friendly community</a:t>
                      </a:r>
                      <a:endParaRPr lang="uk-UA" altLang="en-US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81665" cy="1325880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n-US" altLang="en-US" dirty="0" smtClean="0"/>
              <a:t>POPULATION OF THE COMMUNITY</a:t>
            </a:r>
            <a:endParaRPr lang="uk-UA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3095"/>
            <a:ext cx="10781665" cy="452628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altLang="en-US" dirty="0" smtClean="0"/>
              <a:t>As of January,1, 2024 the community has a population of 20700 people</a:t>
            </a:r>
            <a:endParaRPr lang="uk-UA" altLang="en-US" dirty="0"/>
          </a:p>
          <a:p>
            <a:endParaRPr lang="uk-UA" altLang="en-US" dirty="0"/>
          </a:p>
          <a:p>
            <a:endParaRPr lang="uk-UA" altLang="en-US" dirty="0"/>
          </a:p>
          <a:p>
            <a:pPr marL="0" indent="0">
              <a:buNone/>
            </a:pPr>
            <a:endParaRPr lang="uk-UA" altLang="en-US" dirty="0"/>
          </a:p>
          <a:p>
            <a:endParaRPr lang="uk-UA" altLang="en-US" dirty="0"/>
          </a:p>
          <a:p>
            <a:pPr marL="0" indent="0">
              <a:buNone/>
            </a:pPr>
            <a:endParaRPr lang="uk-UA" altLang="en-US" dirty="0"/>
          </a:p>
          <a:p>
            <a:pPr marL="0" indent="0">
              <a:buNone/>
            </a:pPr>
            <a:endParaRPr lang="uk-UA" altLang="en-US" dirty="0"/>
          </a:p>
          <a:p>
            <a:pPr marL="0" indent="0">
              <a:buNone/>
            </a:pPr>
            <a:endParaRPr lang="uk-UA" alt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520950" y="2522855"/>
          <a:ext cx="6350000" cy="390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5515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uk-UA" altLang="en-US" dirty="0" smtClean="0"/>
              <a:t> </a:t>
            </a:r>
            <a:r>
              <a:rPr lang="en-US" altLang="en-US" dirty="0" smtClean="0"/>
              <a:t>COMMUNITY BUDGET</a:t>
            </a:r>
            <a:endParaRPr lang="uk-UA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uk-UA" altLang="en-US"/>
          </a:p>
          <a:p>
            <a:pPr marL="0" indent="0" algn="ctr">
              <a:buNone/>
            </a:pPr>
            <a:endParaRPr lang="uk-UA" alt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838835" y="1310005"/>
          <a:ext cx="10514330" cy="5342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" y="523240"/>
            <a:ext cx="10875645" cy="1325880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altLang="en-US" dirty="0" smtClean="0"/>
              <a:t>ECONOMIC </a:t>
            </a:r>
            <a:r>
              <a:rPr lang="uk-UA" altLang="en-US" dirty="0" smtClean="0"/>
              <a:t> </a:t>
            </a:r>
            <a:r>
              <a:rPr lang="en-US" altLang="en-US" dirty="0" smtClean="0"/>
              <a:t>ENVIRONMENT</a:t>
            </a:r>
            <a:endParaRPr lang="uk-UA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015" y="2854325"/>
            <a:ext cx="3157855" cy="1118235"/>
          </a:xfrm>
        </p:spPr>
        <p:txBody>
          <a:bodyPr/>
          <a:lstStyle/>
          <a:p>
            <a:pPr marL="0" indent="0">
              <a:buNone/>
            </a:pPr>
            <a:r>
              <a:rPr lang="uk-UA" altLang="en-US"/>
              <a:t>                </a:t>
            </a:r>
          </a:p>
        </p:txBody>
      </p:sp>
      <p:sp>
        <p:nvSpPr>
          <p:cNvPr id="4" name="Стрелка вправо 6"/>
          <p:cNvSpPr/>
          <p:nvPr/>
        </p:nvSpPr>
        <p:spPr>
          <a:xfrm>
            <a:off x="996925" y="2012605"/>
            <a:ext cx="432048" cy="216024"/>
          </a:xfrm>
          <a:prstGeom prst="rightArrow">
            <a:avLst/>
          </a:prstGeom>
          <a:solidFill>
            <a:srgbClr val="6699FF"/>
          </a:solidFill>
          <a:ln w="3175" cap="flat" cmpd="thickThin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Стрелка вправо 6"/>
          <p:cNvSpPr/>
          <p:nvPr/>
        </p:nvSpPr>
        <p:spPr>
          <a:xfrm>
            <a:off x="985495" y="2990505"/>
            <a:ext cx="432048" cy="216024"/>
          </a:xfrm>
          <a:prstGeom prst="rightArrow">
            <a:avLst/>
          </a:prstGeom>
          <a:solidFill>
            <a:srgbClr val="6699FF"/>
          </a:solidFill>
          <a:ln w="3175" cap="flat" cmpd="thickThin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583055" y="2012315"/>
            <a:ext cx="3836035" cy="8039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Autofit/>
          </a:bodyPr>
          <a:lstStyle/>
          <a:p>
            <a:r>
              <a:rPr lang="en-US" altLang="en-US" dirty="0" smtClean="0"/>
              <a:t>AGRICULTURE</a:t>
            </a:r>
            <a:endParaRPr lang="uk-UA" altLang="en-US" dirty="0"/>
          </a:p>
        </p:txBody>
      </p:sp>
      <p:sp>
        <p:nvSpPr>
          <p:cNvPr id="8" name="Стрелка вправо 6"/>
          <p:cNvSpPr/>
          <p:nvPr/>
        </p:nvSpPr>
        <p:spPr>
          <a:xfrm>
            <a:off x="977875" y="3857280"/>
            <a:ext cx="432048" cy="216024"/>
          </a:xfrm>
          <a:prstGeom prst="rightArrow">
            <a:avLst/>
          </a:prstGeom>
          <a:solidFill>
            <a:srgbClr val="6699FF"/>
          </a:solidFill>
          <a:ln w="3175" cap="flat" cmpd="thickThin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582420" y="2923540"/>
            <a:ext cx="3843655" cy="79438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noAutofit/>
          </a:bodyPr>
          <a:lstStyle/>
          <a:p>
            <a:r>
              <a:rPr lang="en-US" altLang="en-US" dirty="0" smtClean="0"/>
              <a:t>TRANSPORT</a:t>
            </a:r>
            <a:endParaRPr lang="uk-UA" altLang="en-US" dirty="0"/>
          </a:p>
        </p:txBody>
      </p:sp>
      <p:sp>
        <p:nvSpPr>
          <p:cNvPr id="10" name="Text Box 9"/>
          <p:cNvSpPr txBox="1"/>
          <p:nvPr/>
        </p:nvSpPr>
        <p:spPr>
          <a:xfrm>
            <a:off x="1568450" y="3836670"/>
            <a:ext cx="3843655" cy="79311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noAutofit/>
          </a:bodyPr>
          <a:lstStyle/>
          <a:p>
            <a:r>
              <a:rPr lang="en-US" altLang="en-US" dirty="0" smtClean="0"/>
              <a:t>SERVICE SECTOR </a:t>
            </a:r>
            <a:endParaRPr lang="uk-UA" altLang="en-US" dirty="0"/>
          </a:p>
        </p:txBody>
      </p:sp>
      <p:sp>
        <p:nvSpPr>
          <p:cNvPr id="13" name="Стрелка вправо 6"/>
          <p:cNvSpPr/>
          <p:nvPr/>
        </p:nvSpPr>
        <p:spPr>
          <a:xfrm>
            <a:off x="998830" y="4797080"/>
            <a:ext cx="432048" cy="216024"/>
          </a:xfrm>
          <a:prstGeom prst="rightArrow">
            <a:avLst/>
          </a:prstGeom>
          <a:solidFill>
            <a:srgbClr val="6699FF"/>
          </a:solidFill>
          <a:ln w="3175" cap="flat" cmpd="thickThin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1582420" y="4796790"/>
            <a:ext cx="3836670" cy="85915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altLang="en-US" dirty="0" smtClean="0"/>
              <a:t>FOREST MANAGEMENT</a:t>
            </a:r>
            <a:endParaRPr lang="uk-UA" altLang="en-US" dirty="0"/>
          </a:p>
        </p:txBody>
      </p:sp>
      <p:pic>
        <p:nvPicPr>
          <p:cNvPr id="7" name="Picture 6" descr="комбай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87765" y="2046605"/>
            <a:ext cx="2948305" cy="2512060"/>
          </a:xfrm>
          <a:prstGeom prst="rect">
            <a:avLst/>
          </a:prstGeom>
        </p:spPr>
      </p:pic>
      <p:pic>
        <p:nvPicPr>
          <p:cNvPr id="11" name="Picture 10" descr="синя фура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87765" y="4566920"/>
            <a:ext cx="2948940" cy="2291080"/>
          </a:xfrm>
          <a:prstGeom prst="rect">
            <a:avLst/>
          </a:prstGeom>
        </p:spPr>
      </p:pic>
      <p:sp>
        <p:nvSpPr>
          <p:cNvPr id="12" name="Стрелка вправо 6"/>
          <p:cNvSpPr/>
          <p:nvPr/>
        </p:nvSpPr>
        <p:spPr>
          <a:xfrm>
            <a:off x="984860" y="5788315"/>
            <a:ext cx="432048" cy="216024"/>
          </a:xfrm>
          <a:prstGeom prst="rightArrow">
            <a:avLst/>
          </a:prstGeom>
          <a:solidFill>
            <a:srgbClr val="6699FF"/>
          </a:solidFill>
          <a:ln w="3175" cap="flat" cmpd="thickThin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1575435" y="5791835"/>
            <a:ext cx="3836670" cy="93853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r>
              <a:rPr lang="en-US" altLang="en-US" dirty="0" smtClean="0"/>
              <a:t>WHOLESALE AND RETAIL TRADE</a:t>
            </a:r>
            <a:endParaRPr lang="uk-UA" altLang="en-US" dirty="0"/>
          </a:p>
        </p:txBody>
      </p:sp>
      <p:pic>
        <p:nvPicPr>
          <p:cNvPr id="18" name="Picture 17" descr="ДІЯ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3395" y="2047240"/>
            <a:ext cx="3214370" cy="2519680"/>
          </a:xfrm>
          <a:prstGeom prst="rect">
            <a:avLst/>
          </a:prstGeom>
        </p:spPr>
      </p:pic>
      <p:pic>
        <p:nvPicPr>
          <p:cNvPr id="20" name="Picture 19" descr="магаз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0855" y="4566285"/>
            <a:ext cx="3216910" cy="22917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30230" cy="1325880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altLang="en-US" dirty="0" smtClean="0"/>
              <a:t>AGRICULTURE</a:t>
            </a:r>
            <a:r>
              <a:rPr lang="uk-UA" altLang="en-US" dirty="0" smtClean="0"/>
              <a:t> </a:t>
            </a:r>
            <a:endParaRPr lang="uk-UA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370"/>
            <a:ext cx="10730230" cy="4875530"/>
          </a:xfr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/>
          <a:lstStyle/>
          <a:p>
            <a:r>
              <a:rPr lang="en-US" altLang="en-US" sz="1800" dirty="0" smtClean="0"/>
              <a:t>CROP PRODUCTION : GROWING CELEALS AND VEGETABLES;</a:t>
            </a:r>
            <a:endParaRPr lang="uk-UA" altLang="en-US" sz="1800" dirty="0"/>
          </a:p>
          <a:p>
            <a:r>
              <a:rPr lang="en-US" altLang="en-US" sz="1800" dirty="0" smtClean="0"/>
              <a:t>HORTICULTURE : GROWING FRUIT, BERRY , NUT CROPS;</a:t>
            </a:r>
            <a:endParaRPr lang="uk-UA" altLang="en-US" sz="1800" dirty="0"/>
          </a:p>
          <a:p>
            <a:r>
              <a:rPr lang="en-US" altLang="en-US" sz="1800" dirty="0" smtClean="0"/>
              <a:t>VILTYCULTURE AND WINEMAKING;</a:t>
            </a:r>
            <a:endParaRPr lang="uk-UA" altLang="en-US" sz="1800" dirty="0"/>
          </a:p>
          <a:p>
            <a:r>
              <a:rPr lang="en-US" altLang="en-US" sz="1800" dirty="0" smtClean="0"/>
              <a:t>ANIMAL HUSBANDRY : BREEDING CATTLE, GOATS, HORSES;</a:t>
            </a:r>
            <a:endParaRPr lang="uk-UA" altLang="en-US" sz="1800" dirty="0"/>
          </a:p>
          <a:p>
            <a:r>
              <a:rPr lang="en-US" altLang="en-US" sz="1800" dirty="0" smtClean="0"/>
              <a:t>SHEEP FARMING ;</a:t>
            </a:r>
            <a:endParaRPr lang="uk-UA" altLang="en-US" sz="1800" dirty="0"/>
          </a:p>
          <a:p>
            <a:r>
              <a:rPr lang="en-US" altLang="en-US" sz="1800" dirty="0" smtClean="0"/>
              <a:t>BEEKEEPING .</a:t>
            </a:r>
            <a:endParaRPr lang="uk-UA" altLang="en-US" sz="1800" dirty="0"/>
          </a:p>
          <a:p>
            <a:endParaRPr lang="uk-UA" altLang="en-US" sz="1800" dirty="0"/>
          </a:p>
          <a:p>
            <a:endParaRPr lang="uk-UA" altLang="en-US" sz="1800" dirty="0"/>
          </a:p>
          <a:p>
            <a:endParaRPr lang="uk-UA" altLang="en-US" sz="1800" dirty="0"/>
          </a:p>
          <a:p>
            <a:endParaRPr lang="uk-UA" altLang="en-US" sz="1800" dirty="0"/>
          </a:p>
          <a:p>
            <a:pPr marL="0" indent="0">
              <a:buNone/>
            </a:pPr>
            <a:endParaRPr lang="uk-UA" altLang="en-US" sz="1800" dirty="0"/>
          </a:p>
        </p:txBody>
      </p:sp>
      <p:pic>
        <p:nvPicPr>
          <p:cNvPr id="4" name="Picture 3" descr="мед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9470" y="4021455"/>
            <a:ext cx="3561080" cy="2545080"/>
          </a:xfrm>
          <a:prstGeom prst="rect">
            <a:avLst/>
          </a:prstGeom>
        </p:spPr>
      </p:pic>
      <p:pic>
        <p:nvPicPr>
          <p:cNvPr id="5" name="Picture 4" descr="надька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00550" y="4022090"/>
            <a:ext cx="3431540" cy="2544445"/>
          </a:xfrm>
          <a:prstGeom prst="rect">
            <a:avLst/>
          </a:prstGeom>
        </p:spPr>
      </p:pic>
      <p:pic>
        <p:nvPicPr>
          <p:cNvPr id="6" name="Picture 5" descr="мішик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32090" y="4021455"/>
            <a:ext cx="3737610" cy="2545080"/>
          </a:xfrm>
          <a:prstGeom prst="rect">
            <a:avLst/>
          </a:prstGeom>
        </p:spPr>
      </p:pic>
      <p:pic>
        <p:nvPicPr>
          <p:cNvPr id="7" name="Picture 6" descr="бибка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25435" y="1691005"/>
            <a:ext cx="3643630" cy="23317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646</Words>
  <Application>Microsoft Office PowerPoint</Application>
  <PresentationFormat>Произвольный</PresentationFormat>
  <Paragraphs>115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BILKIVSKA RURAL TERRITORIAL COMMUNITY</vt:lpstr>
      <vt:lpstr>INVITES TO COOPERATION!</vt:lpstr>
      <vt:lpstr> BILKIVSKA COMMUNITY WAS ESTABLISHED 2020. It consist of six settlements : Bilky , Velikiy Racovets , Maliy Racovets , Nyzhnie Bolotne , Imstichovo , Lukovo. The administrative centre of community is the village of Bilky.                  Area - 149,6 км2; population - 20 700 people.; population density - 138 people per 1 км2.  Our community borders the following communities : Dovzanska , Vynogradivska , Irshavska , Khustska .  Website : https://bilkigr.gov.ua/</vt:lpstr>
      <vt:lpstr>NATURAL RESOURSES</vt:lpstr>
      <vt:lpstr>MAIN DEVELOPMENT GOALS OF THE BILKILSKA TERRITORIAL COMMUNITY</vt:lpstr>
      <vt:lpstr>POPULATION OF THE COMMUNITY</vt:lpstr>
      <vt:lpstr> COMMUNITY BUDGET</vt:lpstr>
      <vt:lpstr>ECONOMIC  ENVIRONMENT</vt:lpstr>
      <vt:lpstr>AGRICULTURE </vt:lpstr>
      <vt:lpstr>FOREST AND TRANSPORT</vt:lpstr>
      <vt:lpstr>HISTORICAL AND CULTURAL HERITAGE</vt:lpstr>
      <vt:lpstr>INTERESTING LOCATION WORTH VISITING</vt:lpstr>
      <vt:lpstr>COMMUNITY CHALLENGES</vt:lpstr>
      <vt:lpstr>THANK YOU FOR YOUR ATTENTION!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БІЛКІВСЬКА СІЛЬСЬКА ТЕРИТОРІАЛЬНА ГРОМАДА</dc:title>
  <dc:creator>Vision</dc:creator>
  <cp:lastModifiedBy>Vision</cp:lastModifiedBy>
  <cp:revision>72</cp:revision>
  <dcterms:created xsi:type="dcterms:W3CDTF">2024-03-12T10:26:00Z</dcterms:created>
  <dcterms:modified xsi:type="dcterms:W3CDTF">2024-06-10T09:08:23Z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F07C7B7920F24DF0A439E687C0F48214_12</vt:lpwstr>
  </property>
  <property fmtid="{D5CDD505-2E9C-101B-9397-08002B2CF9AE}" pid="3" name="KSOProductBuildVer">
    <vt:lpwstr>1033-12.2.0.16731</vt:lpwstr>
  </property>
</Properties>
</file>