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IMG_08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92710" y="29591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en-US"/>
              <a:t>Розроблено відділом економічного розвитку та комунальної власності Білківської сільської ради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921125" y="14287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en-US"/>
              <a:t>ІНВЕСТИЦІЙНА ПРОПОЗИЦІЯ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515360" y="2938145"/>
            <a:ext cx="51600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en-US" sz="2800">
                <a:solidFill>
                  <a:schemeClr val="accent3"/>
                </a:solidFill>
              </a:rPr>
              <a:t>ОРГАНІЗАЦІЯ КАР</a:t>
            </a:r>
            <a:r>
              <a:rPr lang="en-US" altLang="en-US" sz="2800">
                <a:solidFill>
                  <a:schemeClr val="accent3"/>
                </a:solidFill>
              </a:rPr>
              <a:t>’</a:t>
            </a:r>
            <a:r>
              <a:rPr lang="uk-UA" altLang="en-US" sz="2800">
                <a:solidFill>
                  <a:schemeClr val="accent3"/>
                </a:solidFill>
              </a:rPr>
              <a:t>ЄРУ З ВИДОБУТКУ КАМЕНЯ АНДЕЗИТО-ДАЦИТА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734435" y="5173345"/>
            <a:ext cx="47212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en-US">
                <a:solidFill>
                  <a:schemeClr val="accent3"/>
                </a:solidFill>
              </a:rPr>
              <a:t>СЕЛО БІЛКИ </a:t>
            </a:r>
          </a:p>
          <a:p>
            <a:pPr algn="ctr"/>
            <a:r>
              <a:rPr lang="uk-UA" altLang="en-US">
                <a:solidFill>
                  <a:schemeClr val="accent3"/>
                </a:solidFill>
              </a:rPr>
              <a:t>ХУСТСЬКОГО РАЙОНУ</a:t>
            </a:r>
          </a:p>
          <a:p>
            <a:pPr algn="ctr"/>
            <a:r>
              <a:rPr lang="uk-UA" altLang="en-US">
                <a:solidFill>
                  <a:schemeClr val="accent3"/>
                </a:solidFill>
              </a:rPr>
              <a:t> ЗАКАРПАТСЬКОЇ ОБЛАСТІ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uk-UA" altLang="en-US" u="sng"/>
              <a:t>МЕТА ПРОЄКТУ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uk-UA" altLang="en-US"/>
              <a:t>створення видобутку каменю андезито-дацитів з подальшим продажем для внутрішніх та зовнішніх ринків</a:t>
            </a:r>
            <a:endParaRPr lang="en-US" altLang="en-US"/>
          </a:p>
          <a:p>
            <a:pPr algn="l"/>
            <a:r>
              <a:rPr lang="uk-UA" altLang="en-US"/>
              <a:t>організація та проектування кар</a:t>
            </a:r>
            <a:r>
              <a:rPr lang="en-US" altLang="en-US"/>
              <a:t>’</a:t>
            </a:r>
            <a:r>
              <a:rPr lang="uk-UA" altLang="en-US"/>
              <a:t>єру, враховуючи місцеві умови, клімат, тип грунтів та географічні особливості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uk-UA" altLang="en-US" u="sng"/>
              <a:t>ЦІЛІ ПРОЄКТУ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6565"/>
            <a:ext cx="10972800" cy="4525963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endParaRPr lang="uk-UA" altLang="en-US"/>
          </a:p>
          <a:p>
            <a:r>
              <a:rPr lang="uk-UA" altLang="en-US"/>
              <a:t>поліпшення інвестиційного клімату</a:t>
            </a:r>
          </a:p>
          <a:p>
            <a:r>
              <a:rPr lang="uk-UA" altLang="en-US"/>
              <a:t>створення нових робочих місць</a:t>
            </a:r>
          </a:p>
          <a:p>
            <a:r>
              <a:rPr lang="uk-UA" altLang="en-US"/>
              <a:t>розвиток локального бізнесу</a:t>
            </a:r>
          </a:p>
          <a:p>
            <a:endParaRPr lang="uk-UA" altLang="en-US"/>
          </a:p>
          <a:p>
            <a:endParaRPr lang="uk-UA" altLang="en-US"/>
          </a:p>
        </p:txBody>
      </p:sp>
      <p:pic>
        <p:nvPicPr>
          <p:cNvPr id="5" name="Picture 4" descr="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250690"/>
            <a:ext cx="3649980" cy="2002155"/>
          </a:xfrm>
          <a:prstGeom prst="rect">
            <a:avLst/>
          </a:prstGeom>
        </p:spPr>
      </p:pic>
      <p:pic>
        <p:nvPicPr>
          <p:cNvPr id="6" name="Picture 5" descr="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0200" y="4250055"/>
            <a:ext cx="3632200" cy="2002790"/>
          </a:xfrm>
          <a:prstGeom prst="rect">
            <a:avLst/>
          </a:prstGeom>
        </p:spPr>
      </p:pic>
      <p:pic>
        <p:nvPicPr>
          <p:cNvPr id="7" name="Picture 6" descr="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8945" y="4250055"/>
            <a:ext cx="3691890" cy="20027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uk-UA" altLang="en-US"/>
              <a:t>ХАРАКТЕРИСТИКА КАМЕНЮ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40105" y="1805940"/>
            <a:ext cx="5157470" cy="890905"/>
          </a:xfrm>
          <a:solidFill>
            <a:srgbClr val="92D050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uk-UA" altLang="en-US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b="0"/>
              <a:t>Гірська порода темно-сірого, коричневого, бурого, чорного кольору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b="0"/>
              <a:t>не накопичує радіацію</a:t>
            </a:r>
          </a:p>
        </p:txBody>
      </p:sp>
      <p:pic>
        <p:nvPicPr>
          <p:cNvPr id="9" name="Content Placeholder 8" descr="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28065" y="3429000"/>
            <a:ext cx="2254885" cy="173355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81090" y="1805940"/>
            <a:ext cx="5174615" cy="1529715"/>
          </a:xfrm>
          <a:solidFill>
            <a:srgbClr val="92D050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b="0"/>
              <a:t>використовується для зовнішнього чи внутрішнього оздоблення доріжок, стін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b="0"/>
              <a:t>оформлення деталей інтер</a:t>
            </a:r>
            <a:r>
              <a:rPr lang="en-US" altLang="en-US" b="0"/>
              <a:t>’</a:t>
            </a:r>
            <a:r>
              <a:rPr lang="uk-UA" altLang="en-US" b="0"/>
              <a:t>єру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b="0"/>
              <a:t>виробництво будівельного щебеню та піску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altLang="en-US" b="0"/>
          </a:p>
        </p:txBody>
      </p:sp>
      <p:pic>
        <p:nvPicPr>
          <p:cNvPr id="11" name="Content Placeholder 10" descr="10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587750" y="3429000"/>
            <a:ext cx="2143125" cy="1732915"/>
          </a:xfrm>
          <a:prstGeom prst="rect">
            <a:avLst/>
          </a:prstGeom>
        </p:spPr>
      </p:pic>
      <p:pic>
        <p:nvPicPr>
          <p:cNvPr id="13" name="Picture 12" descr="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7135" y="3429000"/>
            <a:ext cx="2175510" cy="1732915"/>
          </a:xfrm>
          <a:prstGeom prst="rect">
            <a:avLst/>
          </a:prstGeom>
        </p:spPr>
      </p:pic>
      <p:pic>
        <p:nvPicPr>
          <p:cNvPr id="15" name="Picture 14" descr="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08415" y="3429000"/>
            <a:ext cx="2925445" cy="1876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uk-UA" altLang="en-US"/>
              <a:t>НАЯВНІ РЕСУРСИ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105" y="1796415"/>
            <a:ext cx="5157470" cy="955040"/>
          </a:xfrm>
          <a:solidFill>
            <a:srgbClr val="92D050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b="0"/>
              <a:t>земельна ділянка площею 2 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b="0"/>
              <a:t>наявні запаси каменю категорії </a:t>
            </a:r>
            <a:r>
              <a:rPr lang="en-US" altLang="en-US" b="0"/>
              <a:t>B+C1 </a:t>
            </a:r>
            <a:r>
              <a:rPr lang="uk-UA" altLang="en-US" b="0"/>
              <a:t>складають 1152,44 тис. м3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6415"/>
            <a:ext cx="5183505" cy="955040"/>
          </a:xfrm>
          <a:solidFill>
            <a:srgbClr val="92D050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uk-UA" altLang="en-US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b="0"/>
              <a:t>водопостачання - наявне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b="0"/>
              <a:t>електропостачання - наявне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b="0"/>
              <a:t>робоча сила - наявна</a:t>
            </a:r>
          </a:p>
        </p:txBody>
      </p:sp>
      <p:pic>
        <p:nvPicPr>
          <p:cNvPr id="8" name="Content Placeholder 7" descr="IMG_083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7775" y="2856865"/>
            <a:ext cx="6297930" cy="311785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840105" y="3112770"/>
            <a:ext cx="4064000" cy="28613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/>
              <a:t>Правовий статус - комунальна власність Білківської сільської ради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/>
              <a:t>Кадастровий номер - 2121980800:01:001:0007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/>
              <a:t>Цільове призначення - 11.01. для розміщення та експлуатації основних, підсобних і допоміжних будівель і споруд, що пов</a:t>
            </a:r>
            <a:r>
              <a:rPr lang="en-US" altLang="en-US"/>
              <a:t>’</a:t>
            </a:r>
            <a:r>
              <a:rPr lang="uk-UA" altLang="en-US"/>
              <a:t>язані з користуванням надрами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uk-UA" altLang="en-US"/>
              <a:t>ІНФРАСТРУКТУРА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161540"/>
          </a:xfrm>
          <a:solidFill>
            <a:srgbClr val="92D050"/>
          </a:solidFill>
        </p:spPr>
        <p:txBody>
          <a:bodyPr/>
          <a:lstStyle/>
          <a:p>
            <a:r>
              <a:rPr lang="uk-UA" altLang="en-US"/>
              <a:t>відстань до аеропорту - до 100 км</a:t>
            </a:r>
          </a:p>
          <a:p>
            <a:r>
              <a:rPr lang="uk-UA" altLang="en-US"/>
              <a:t>відстань до залізниці - до 50 км</a:t>
            </a:r>
          </a:p>
          <a:p>
            <a:r>
              <a:rPr lang="uk-UA" altLang="en-US"/>
              <a:t>відстань до автодороги державного значення - до 20 км</a:t>
            </a:r>
          </a:p>
          <a:p>
            <a:pPr marL="0" indent="0">
              <a:buNone/>
            </a:pPr>
            <a:endParaRPr lang="uk-UA" altLang="en-US"/>
          </a:p>
        </p:txBody>
      </p:sp>
      <p:pic>
        <p:nvPicPr>
          <p:cNvPr id="6" name="Picture 5" descr="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38575"/>
            <a:ext cx="1097280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uk-UA" altLang="en-US"/>
              <a:t>НЕОБХІДНІ ІНВЕСТИЦІЇ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829435"/>
          </a:xfrm>
          <a:solidFill>
            <a:srgbClr val="92D050"/>
          </a:solidFill>
        </p:spPr>
        <p:txBody>
          <a:bodyPr/>
          <a:lstStyle/>
          <a:p>
            <a:r>
              <a:rPr lang="uk-UA" altLang="en-US"/>
              <a:t>необхідне фінансування -10 000 000 грн.</a:t>
            </a:r>
          </a:p>
          <a:p>
            <a:r>
              <a:rPr lang="uk-UA" altLang="en-US"/>
              <a:t>ліцензія на використання надр</a:t>
            </a:r>
          </a:p>
          <a:p>
            <a:r>
              <a:rPr lang="uk-UA" altLang="en-US"/>
              <a:t>період окупності - 3 роки</a:t>
            </a:r>
          </a:p>
          <a:p>
            <a:pPr marL="0" indent="0">
              <a:buNone/>
            </a:pPr>
            <a:endParaRPr lang="uk-UA" altLang="en-US"/>
          </a:p>
          <a:p>
            <a:pPr marL="0" indent="0">
              <a:buNone/>
            </a:pPr>
            <a:endParaRPr lang="uk-UA" altLang="en-US"/>
          </a:p>
        </p:txBody>
      </p:sp>
      <p:pic>
        <p:nvPicPr>
          <p:cNvPr id="3" name="Picture 2" descr="IMG_08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426460"/>
            <a:ext cx="10973435" cy="34315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80" y="245745"/>
            <a:ext cx="11069320" cy="1355090"/>
          </a:xfrm>
          <a:solidFill>
            <a:srgbClr val="00B050"/>
          </a:solidFill>
        </p:spPr>
        <p:txBody>
          <a:bodyPr/>
          <a:lstStyle/>
          <a:p>
            <a:r>
              <a:rPr lang="uk-UA" altLang="en-US" sz="3200"/>
              <a:t>90132, </a:t>
            </a:r>
            <a:r>
              <a:rPr lang="uk-UA" altLang="en-US" sz="3200">
                <a:sym typeface="+mn-ea"/>
              </a:rPr>
              <a:t>урочище “ПЕРЕКІП”, с. Білки,</a:t>
            </a:r>
            <a:r>
              <a:rPr lang="uk-UA" altLang="en-US" sz="3200"/>
              <a:t> </a:t>
            </a:r>
            <a:br>
              <a:rPr lang="uk-UA" altLang="en-US" sz="3200"/>
            </a:br>
            <a:r>
              <a:rPr lang="uk-UA" altLang="en-US" sz="3200">
                <a:sym typeface="+mn-ea"/>
              </a:rPr>
              <a:t>Хустський район, </a:t>
            </a:r>
            <a:r>
              <a:rPr lang="uk-UA" altLang="en-US" sz="3200"/>
              <a:t>Закарпатська область</a:t>
            </a:r>
            <a:r>
              <a:rPr lang="uk-UA" alt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28825"/>
            <a:ext cx="10972800" cy="4097655"/>
          </a:xfrm>
          <a:solidFill>
            <a:srgbClr val="92D050"/>
          </a:solidFill>
        </p:spPr>
        <p:txBody>
          <a:bodyPr/>
          <a:lstStyle/>
          <a:p>
            <a:r>
              <a:rPr lang="uk-UA" altLang="en-US"/>
              <a:t>Відділ економічного розвитку та комунальної власності Білківської сільської ради</a:t>
            </a:r>
          </a:p>
          <a:p>
            <a:r>
              <a:rPr lang="uk-UA" altLang="en-US"/>
              <a:t>Тел. +380673120887</a:t>
            </a:r>
          </a:p>
          <a:p>
            <a:r>
              <a:rPr lang="en-US" altLang="en-US"/>
              <a:t>e-mail </a:t>
            </a:r>
            <a:r>
              <a:rPr lang="uk-UA" altLang="en-US"/>
              <a:t>: </a:t>
            </a:r>
            <a:r>
              <a:rPr lang="en-US" altLang="uk-UA"/>
              <a:t>bilkirada@meta.ua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Произвольный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Default Design</vt:lpstr>
      <vt:lpstr>Слайд 1</vt:lpstr>
      <vt:lpstr>МЕТА ПРОЄКТУ</vt:lpstr>
      <vt:lpstr>ЦІЛІ ПРОЄКТУ</vt:lpstr>
      <vt:lpstr>ХАРАКТЕРИСТИКА КАМЕНЮ</vt:lpstr>
      <vt:lpstr>НАЯВНІ РЕСУРСИ</vt:lpstr>
      <vt:lpstr>ІНФРАСТРУКТУРА</vt:lpstr>
      <vt:lpstr>НЕОБХІДНІ ІНВЕСТИЦІЇ</vt:lpstr>
      <vt:lpstr>90132, урочище “ПЕРЕКІП”, с. Білки,  Хустський район, Закарпатська область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Vision</dc:creator>
  <cp:lastModifiedBy>Vision</cp:lastModifiedBy>
  <cp:revision>14</cp:revision>
  <dcterms:created xsi:type="dcterms:W3CDTF">2024-01-31T13:22:00Z</dcterms:created>
  <dcterms:modified xsi:type="dcterms:W3CDTF">2024-02-02T08:04:13Z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D6E6721188A64B77A145F24552BB5FD3_12</vt:lpwstr>
  </property>
  <property fmtid="{D5CDD505-2E9C-101B-9397-08002B2CF9AE}" pid="3" name="KSOProductBuildVer">
    <vt:lpwstr>1033-12.2.0.13431</vt:lpwstr>
  </property>
</Properties>
</file>